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0" r:id="rId1"/>
  </p:sldMasterIdLst>
  <p:notesMasterIdLst>
    <p:notesMasterId r:id="rId42"/>
  </p:notesMasterIdLst>
  <p:sldIdLst>
    <p:sldId id="411" r:id="rId2"/>
    <p:sldId id="426" r:id="rId3"/>
    <p:sldId id="497" r:id="rId4"/>
    <p:sldId id="498" r:id="rId5"/>
    <p:sldId id="484" r:id="rId6"/>
    <p:sldId id="471" r:id="rId7"/>
    <p:sldId id="494" r:id="rId8"/>
    <p:sldId id="506" r:id="rId9"/>
    <p:sldId id="499" r:id="rId10"/>
    <p:sldId id="500" r:id="rId11"/>
    <p:sldId id="501" r:id="rId12"/>
    <p:sldId id="502" r:id="rId13"/>
    <p:sldId id="503" r:id="rId14"/>
    <p:sldId id="504" r:id="rId15"/>
    <p:sldId id="505" r:id="rId16"/>
    <p:sldId id="483" r:id="rId17"/>
    <p:sldId id="485" r:id="rId18"/>
    <p:sldId id="486" r:id="rId19"/>
    <p:sldId id="487" r:id="rId20"/>
    <p:sldId id="488" r:id="rId21"/>
    <p:sldId id="489" r:id="rId22"/>
    <p:sldId id="490" r:id="rId23"/>
    <p:sldId id="491" r:id="rId24"/>
    <p:sldId id="492" r:id="rId25"/>
    <p:sldId id="464" r:id="rId26"/>
    <p:sldId id="507" r:id="rId27"/>
    <p:sldId id="449" r:id="rId28"/>
    <p:sldId id="509" r:id="rId29"/>
    <p:sldId id="431" r:id="rId30"/>
    <p:sldId id="434" r:id="rId31"/>
    <p:sldId id="435" r:id="rId32"/>
    <p:sldId id="508" r:id="rId33"/>
    <p:sldId id="450" r:id="rId34"/>
    <p:sldId id="451" r:id="rId35"/>
    <p:sldId id="452" r:id="rId36"/>
    <p:sldId id="459" r:id="rId37"/>
    <p:sldId id="453" r:id="rId38"/>
    <p:sldId id="456" r:id="rId39"/>
    <p:sldId id="437" r:id="rId40"/>
    <p:sldId id="438" r:id="rId41"/>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DD8"/>
    <a:srgbClr val="FF6600"/>
    <a:srgbClr val="CC3300"/>
    <a:srgbClr val="FF5050"/>
    <a:srgbClr val="800000"/>
    <a:srgbClr val="FF3300"/>
    <a:srgbClr val="66FF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p:cViewPr varScale="1">
        <p:scale>
          <a:sx n="100" d="100"/>
          <a:sy n="100"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17538" y="4427538"/>
            <a:ext cx="5762625" cy="4178300"/>
          </a:xfrm>
          <a:prstGeom prst="rect">
            <a:avLst/>
          </a:prstGeom>
          <a:noFill/>
          <a:ln w="9525">
            <a:noFill/>
            <a:miter lim="800000"/>
            <a:headEnd/>
            <a:tailEnd/>
          </a:ln>
          <a:effectLst/>
        </p:spPr>
        <p:txBody>
          <a:bodyPr vert="horz" wrap="square" lIns="90578" tIns="45288" rIns="90578" bIns="4528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p:txBody>
      </p:sp>
      <p:sp>
        <p:nvSpPr>
          <p:cNvPr id="12295" name="Rectangle 7"/>
          <p:cNvSpPr>
            <a:spLocks noGrp="1" noChangeArrowheads="1"/>
          </p:cNvSpPr>
          <p:nvPr>
            <p:ph type="sldNum" sz="quarter" idx="5"/>
          </p:nvPr>
        </p:nvSpPr>
        <p:spPr bwMode="auto">
          <a:xfrm>
            <a:off x="3965575" y="8821738"/>
            <a:ext cx="3032125" cy="461962"/>
          </a:xfrm>
          <a:prstGeom prst="rect">
            <a:avLst/>
          </a:prstGeom>
          <a:noFill/>
          <a:ln w="9525">
            <a:noFill/>
            <a:miter lim="800000"/>
            <a:headEnd/>
            <a:tailEnd/>
          </a:ln>
          <a:effectLst/>
        </p:spPr>
        <p:txBody>
          <a:bodyPr vert="horz" wrap="square" lIns="90578" tIns="45288" rIns="90578" bIns="45288" numCol="1" anchor="b" anchorCtr="0" compatLnSpc="1">
            <a:prstTxWarp prst="textNoShape">
              <a:avLst/>
            </a:prstTxWarp>
          </a:bodyPr>
          <a:lstStyle>
            <a:lvl1pPr algn="r" defTabSz="904875" eaLnBrk="0" hangingPunct="0">
              <a:defRPr sz="1200">
                <a:latin typeface="Times" panose="02020603050405020304" pitchFamily="18" charset="0"/>
              </a:defRPr>
            </a:lvl1pPr>
          </a:lstStyle>
          <a:p>
            <a:pPr>
              <a:defRPr/>
            </a:pPr>
            <a:fld id="{F145C187-C856-48B8-8535-12C9830DE49B}" type="slidenum">
              <a:rPr lang="en-US" altLang="en-US"/>
              <a:pPr>
                <a:defRPr/>
              </a:pPr>
              <a:t>‹#›</a:t>
            </a:fld>
            <a:endParaRPr lang="en-US" altLang="en-US"/>
          </a:p>
        </p:txBody>
      </p:sp>
    </p:spTree>
    <p:extLst>
      <p:ext uri="{BB962C8B-B14F-4D97-AF65-F5344CB8AC3E}">
        <p14:creationId xmlns:p14="http://schemas.microsoft.com/office/powerpoint/2010/main" val="3108923140"/>
      </p:ext>
    </p:extLst>
  </p:cSld>
  <p:clrMap bg1="lt1" tx1="dk1" bg2="lt2" tx2="dk2" accent1="accent1" accent2="accent2" accent3="accent3" accent4="accent4" accent5="accent5" accent6="accent6" hlink="hlink" folHlink="folHlink"/>
  <p:notesStyle>
    <a:lvl1pPr marL="117475" indent="-117475" algn="l" rtl="0" eaLnBrk="0" fontAlgn="base" hangingPunct="0">
      <a:spcBef>
        <a:spcPct val="30000"/>
      </a:spcBef>
      <a:spcAft>
        <a:spcPct val="0"/>
      </a:spcAft>
      <a:buChar char="•"/>
      <a:defRPr sz="1400" kern="1200">
        <a:solidFill>
          <a:schemeClr val="tx1"/>
        </a:solidFill>
        <a:latin typeface="Arial" charset="0"/>
        <a:ea typeface="+mn-ea"/>
        <a:cs typeface="+mn-cs"/>
      </a:defRPr>
    </a:lvl1pPr>
    <a:lvl2pPr marL="350838" indent="-119063" algn="l" rtl="0" eaLnBrk="0" fontAlgn="base" hangingPunct="0">
      <a:spcBef>
        <a:spcPct val="30000"/>
      </a:spcBef>
      <a:spcAft>
        <a:spcPct val="0"/>
      </a:spcAft>
      <a:buChar char="•"/>
      <a:defRPr sz="1400" kern="1200">
        <a:solidFill>
          <a:schemeClr val="tx1"/>
        </a:solidFill>
        <a:latin typeface="Arial" charset="0"/>
        <a:ea typeface="+mn-ea"/>
        <a:cs typeface="+mn-cs"/>
      </a:defRPr>
    </a:lvl2pPr>
    <a:lvl3pPr marL="568325" indent="-103188" algn="l" rtl="0" eaLnBrk="0" fontAlgn="base" hangingPunct="0">
      <a:spcBef>
        <a:spcPct val="30000"/>
      </a:spcBef>
      <a:spcAft>
        <a:spcPct val="0"/>
      </a:spcAft>
      <a:buChar char="•"/>
      <a:defRPr sz="14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145C187-C856-48B8-8535-12C9830DE49B}" type="slidenum">
              <a:rPr lang="en-US" altLang="en-US" smtClean="0"/>
              <a:pPr>
                <a:defRPr/>
              </a:pPr>
              <a:t>3</a:t>
            </a:fld>
            <a:endParaRPr lang="en-US" altLang="en-US"/>
          </a:p>
        </p:txBody>
      </p:sp>
    </p:spTree>
    <p:extLst>
      <p:ext uri="{BB962C8B-B14F-4D97-AF65-F5344CB8AC3E}">
        <p14:creationId xmlns:p14="http://schemas.microsoft.com/office/powerpoint/2010/main" val="53292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21A65A-DF57-40DE-85B3-947D91A83349}" type="slidenum">
              <a:rPr lang="en-US" altLang="en-US" smtClean="0">
                <a:latin typeface="Times" panose="02020603050405020304" pitchFamily="18" charset="0"/>
              </a:rPr>
              <a:pPr/>
              <a:t>5</a:t>
            </a:fld>
            <a:endParaRPr lang="en-US" altLang="en-US">
              <a:latin typeface="Times" panose="02020603050405020304" pitchFamily="18" charset="0"/>
            </a:endParaRPr>
          </a:p>
        </p:txBody>
      </p:sp>
    </p:spTree>
    <p:extLst>
      <p:ext uri="{BB962C8B-B14F-4D97-AF65-F5344CB8AC3E}">
        <p14:creationId xmlns:p14="http://schemas.microsoft.com/office/powerpoint/2010/main" val="102314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145C187-C856-48B8-8535-12C9830DE49B}" type="slidenum">
              <a:rPr lang="en-US" altLang="en-US" smtClean="0"/>
              <a:pPr>
                <a:defRPr/>
              </a:pPr>
              <a:t>11</a:t>
            </a:fld>
            <a:endParaRPr lang="en-US" altLang="en-US"/>
          </a:p>
        </p:txBody>
      </p:sp>
    </p:spTree>
    <p:extLst>
      <p:ext uri="{BB962C8B-B14F-4D97-AF65-F5344CB8AC3E}">
        <p14:creationId xmlns:p14="http://schemas.microsoft.com/office/powerpoint/2010/main" val="225562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274795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7938"/>
            <a:ext cx="9144000" cy="11096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5" name="Rectangle 5"/>
          <p:cNvSpPr>
            <a:spLocks noChangeArrowheads="1"/>
          </p:cNvSpPr>
          <p:nvPr/>
        </p:nvSpPr>
        <p:spPr bwMode="auto">
          <a:xfrm>
            <a:off x="0" y="6310313"/>
            <a:ext cx="9144000" cy="55721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CA" altLang="en-US" sz="2400">
              <a:latin typeface="Times New Roman" panose="02020603050405020304" pitchFamily="18" charset="0"/>
            </a:endParaRPr>
          </a:p>
        </p:txBody>
      </p:sp>
      <p:sp>
        <p:nvSpPr>
          <p:cNvPr id="6" name="Rectangle 6"/>
          <p:cNvSpPr>
            <a:spLocks noChangeArrowheads="1"/>
          </p:cNvSpPr>
          <p:nvPr/>
        </p:nvSpPr>
        <p:spPr bwMode="auto">
          <a:xfrm>
            <a:off x="0" y="6242050"/>
            <a:ext cx="9144000" cy="74613"/>
          </a:xfrm>
          <a:prstGeom prst="rect">
            <a:avLst/>
          </a:prstGeom>
          <a:solidFill>
            <a:srgbClr val="D80000"/>
          </a:solidFill>
          <a:ln w="9525">
            <a:solidFill>
              <a:srgbClr val="D8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7" name="Rectangle 7"/>
          <p:cNvSpPr>
            <a:spLocks noChangeArrowheads="1"/>
          </p:cNvSpPr>
          <p:nvPr/>
        </p:nvSpPr>
        <p:spPr bwMode="auto">
          <a:xfrm>
            <a:off x="0" y="1085850"/>
            <a:ext cx="9144000" cy="74613"/>
          </a:xfrm>
          <a:prstGeom prst="rect">
            <a:avLst/>
          </a:prstGeom>
          <a:solidFill>
            <a:srgbClr val="D80000"/>
          </a:solidFill>
          <a:ln w="9525">
            <a:solidFill>
              <a:srgbClr val="D8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graphicFrame>
        <p:nvGraphicFramePr>
          <p:cNvPr id="8" name="Object 9"/>
          <p:cNvGraphicFramePr>
            <a:graphicFrameLocks noChangeAspect="1"/>
          </p:cNvGraphicFramePr>
          <p:nvPr userDrawn="1"/>
        </p:nvGraphicFramePr>
        <p:xfrm>
          <a:off x="222250" y="1270000"/>
          <a:ext cx="3624263" cy="2127250"/>
        </p:xfrm>
        <a:graphic>
          <a:graphicData uri="http://schemas.openxmlformats.org/presentationml/2006/ole">
            <mc:AlternateContent xmlns:mc="http://schemas.openxmlformats.org/markup-compatibility/2006">
              <mc:Choice xmlns:v="urn:schemas-microsoft-com:vml" Requires="v">
                <p:oleObj spid="_x0000_s48147" name="Photo Editor Photo" r:id="rId3" imgW="4382112" imgH="2572109" progId="">
                  <p:embed/>
                </p:oleObj>
              </mc:Choice>
              <mc:Fallback>
                <p:oleObj name="Photo Editor Photo" r:id="rId3" imgW="4382112" imgH="257210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1270000"/>
                        <a:ext cx="36242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706" name="Rectangle 2"/>
          <p:cNvSpPr>
            <a:spLocks noGrp="1" noChangeArrowheads="1"/>
          </p:cNvSpPr>
          <p:nvPr>
            <p:ph type="ctrTitle"/>
          </p:nvPr>
        </p:nvSpPr>
        <p:spPr>
          <a:xfrm>
            <a:off x="2713038" y="3494088"/>
            <a:ext cx="5908675" cy="1230312"/>
          </a:xfrm>
        </p:spPr>
        <p:txBody>
          <a:bodyPr/>
          <a:lstStyle>
            <a:lvl1pPr>
              <a:defRPr/>
            </a:lvl1pPr>
          </a:lstStyle>
          <a:p>
            <a:r>
              <a:rPr lang="en-US"/>
              <a:t>Click to edit Master title style</a:t>
            </a:r>
          </a:p>
        </p:txBody>
      </p:sp>
      <p:sp>
        <p:nvSpPr>
          <p:cNvPr id="328707" name="Rectangle 3"/>
          <p:cNvSpPr>
            <a:spLocks noGrp="1" noChangeArrowheads="1"/>
          </p:cNvSpPr>
          <p:nvPr>
            <p:ph type="subTitle" idx="1"/>
          </p:nvPr>
        </p:nvSpPr>
        <p:spPr>
          <a:xfrm>
            <a:off x="3752850" y="5010150"/>
            <a:ext cx="4845050" cy="8763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3119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08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215900"/>
            <a:ext cx="2184400" cy="5561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6538" y="215900"/>
            <a:ext cx="6400800" cy="5561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42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82788" y="215900"/>
            <a:ext cx="6902450" cy="723900"/>
          </a:xfrm>
        </p:spPr>
        <p:txBody>
          <a:bodyPr/>
          <a:lstStyle/>
          <a:p>
            <a:r>
              <a:rPr lang="en-US"/>
              <a:t>Click to edit Master title style</a:t>
            </a:r>
          </a:p>
        </p:txBody>
      </p:sp>
      <p:sp>
        <p:nvSpPr>
          <p:cNvPr id="3" name="Chart Placeholder 2"/>
          <p:cNvSpPr>
            <a:spLocks noGrp="1"/>
          </p:cNvSpPr>
          <p:nvPr>
            <p:ph type="chart" idx="1"/>
          </p:nvPr>
        </p:nvSpPr>
        <p:spPr>
          <a:xfrm>
            <a:off x="236538" y="1801813"/>
            <a:ext cx="8737600" cy="3975100"/>
          </a:xfrm>
        </p:spPr>
        <p:txBody>
          <a:bodyPr/>
          <a:lstStyle/>
          <a:p>
            <a:pPr lvl="0"/>
            <a:endParaRPr lang="en-US" noProof="0"/>
          </a:p>
        </p:txBody>
      </p:sp>
    </p:spTree>
    <p:extLst>
      <p:ext uri="{BB962C8B-B14F-4D97-AF65-F5344CB8AC3E}">
        <p14:creationId xmlns:p14="http://schemas.microsoft.com/office/powerpoint/2010/main" val="386221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2788" y="215900"/>
            <a:ext cx="6902450" cy="723900"/>
          </a:xfrm>
        </p:spPr>
        <p:txBody>
          <a:bodyPr/>
          <a:lstStyle/>
          <a:p>
            <a:r>
              <a:rPr lang="en-US"/>
              <a:t>Click to edit Master title style</a:t>
            </a:r>
          </a:p>
        </p:txBody>
      </p:sp>
      <p:sp>
        <p:nvSpPr>
          <p:cNvPr id="3" name="Table Placeholder 2"/>
          <p:cNvSpPr>
            <a:spLocks noGrp="1"/>
          </p:cNvSpPr>
          <p:nvPr>
            <p:ph type="tbl" idx="1"/>
          </p:nvPr>
        </p:nvSpPr>
        <p:spPr>
          <a:xfrm>
            <a:off x="236538" y="1801813"/>
            <a:ext cx="8737600" cy="3975100"/>
          </a:xfrm>
        </p:spPr>
        <p:txBody>
          <a:bodyPr/>
          <a:lstStyle/>
          <a:p>
            <a:pPr lvl="0"/>
            <a:endParaRPr lang="en-US" noProof="0"/>
          </a:p>
        </p:txBody>
      </p:sp>
    </p:spTree>
    <p:extLst>
      <p:ext uri="{BB962C8B-B14F-4D97-AF65-F5344CB8AC3E}">
        <p14:creationId xmlns:p14="http://schemas.microsoft.com/office/powerpoint/2010/main" val="20913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15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2527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801813"/>
            <a:ext cx="4292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1538" y="1801813"/>
            <a:ext cx="4292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3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14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01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47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54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582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36538" y="1801813"/>
            <a:ext cx="8737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7" name="Rectangle 3"/>
          <p:cNvSpPr>
            <a:spLocks noChangeArrowheads="1"/>
          </p:cNvSpPr>
          <p:nvPr/>
        </p:nvSpPr>
        <p:spPr bwMode="auto">
          <a:xfrm>
            <a:off x="0" y="1171575"/>
            <a:ext cx="91440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1028" name="Rectangle 4"/>
          <p:cNvSpPr>
            <a:spLocks noChangeArrowheads="1"/>
          </p:cNvSpPr>
          <p:nvPr/>
        </p:nvSpPr>
        <p:spPr bwMode="auto">
          <a:xfrm>
            <a:off x="0" y="1036638"/>
            <a:ext cx="9144000" cy="1651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1029" name="Line 5"/>
          <p:cNvSpPr>
            <a:spLocks noChangeShapeType="1"/>
          </p:cNvSpPr>
          <p:nvPr/>
        </p:nvSpPr>
        <p:spPr bwMode="auto">
          <a:xfrm>
            <a:off x="0" y="9477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30" name="Rectangle 6"/>
          <p:cNvSpPr>
            <a:spLocks noGrp="1" noChangeArrowheads="1"/>
          </p:cNvSpPr>
          <p:nvPr>
            <p:ph type="title"/>
          </p:nvPr>
        </p:nvSpPr>
        <p:spPr bwMode="auto">
          <a:xfrm>
            <a:off x="1982788" y="215900"/>
            <a:ext cx="690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Rectangle 7"/>
          <p:cNvSpPr>
            <a:spLocks noChangeArrowheads="1"/>
          </p:cNvSpPr>
          <p:nvPr/>
        </p:nvSpPr>
        <p:spPr bwMode="auto">
          <a:xfrm>
            <a:off x="0" y="6607175"/>
            <a:ext cx="91567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1032" name="Rectangle 8"/>
          <p:cNvSpPr>
            <a:spLocks noChangeArrowheads="1"/>
          </p:cNvSpPr>
          <p:nvPr/>
        </p:nvSpPr>
        <p:spPr bwMode="auto">
          <a:xfrm>
            <a:off x="0" y="6675438"/>
            <a:ext cx="9156700" cy="177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1033" name="Line 9"/>
          <p:cNvSpPr>
            <a:spLocks noChangeShapeType="1"/>
          </p:cNvSpPr>
          <p:nvPr/>
        </p:nvSpPr>
        <p:spPr bwMode="auto">
          <a:xfrm>
            <a:off x="0" y="6523038"/>
            <a:ext cx="9144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aphicFrame>
        <p:nvGraphicFramePr>
          <p:cNvPr id="1034" name="Object 11"/>
          <p:cNvGraphicFramePr>
            <a:graphicFrameLocks noChangeAspect="1"/>
          </p:cNvGraphicFramePr>
          <p:nvPr userDrawn="1"/>
        </p:nvGraphicFramePr>
        <p:xfrm>
          <a:off x="254000" y="0"/>
          <a:ext cx="1525588" cy="895350"/>
        </p:xfrm>
        <a:graphic>
          <a:graphicData uri="http://schemas.openxmlformats.org/presentationml/2006/ole">
            <mc:AlternateContent xmlns:mc="http://schemas.openxmlformats.org/markup-compatibility/2006">
              <mc:Choice xmlns:v="urn:schemas-microsoft-com:vml" Requires="v">
                <p:oleObj spid="_x0000_s1052" name="Photo Editor Photo" r:id="rId16" imgW="4382112" imgH="2572109" progId="">
                  <p:embed/>
                </p:oleObj>
              </mc:Choice>
              <mc:Fallback>
                <p:oleObj name="Photo Editor Photo" r:id="rId16" imgW="4382112" imgH="2572109" progId="">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4000" y="0"/>
                        <a:ext cx="1525588" cy="895350"/>
                      </a:xfrm>
                      <a:prstGeom prst="rect">
                        <a:avLst/>
                      </a:prstGeom>
                      <a:noFill/>
                      <a:ln>
                        <a:noFill/>
                      </a:ln>
                      <a:effectLst/>
                      <a:extLst>
                        <a:ext uri="{909E8E84-426E-40DD-AFC4-6F175D3DCCD1}">
                          <a14:hiddenFill xmlns:a14="http://schemas.microsoft.com/office/drawing/2010/main">
                            <a:solidFill>
                              <a:srgbClr val="D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DD0D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43"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txStyles>
    <p:titleStyle>
      <a:lvl1pPr algn="l" rtl="0" eaLnBrk="0" fontAlgn="base" hangingPunct="0">
        <a:lnSpc>
          <a:spcPct val="80000"/>
        </a:lnSpc>
        <a:spcBef>
          <a:spcPct val="0"/>
        </a:spcBef>
        <a:spcAft>
          <a:spcPct val="0"/>
        </a:spcAft>
        <a:defRPr sz="2800">
          <a:solidFill>
            <a:srgbClr val="454545"/>
          </a:solidFill>
          <a:latin typeface="+mj-lt"/>
          <a:ea typeface="+mj-ea"/>
          <a:cs typeface="+mj-cs"/>
        </a:defRPr>
      </a:lvl1pPr>
      <a:lvl2pPr algn="l" rtl="0" eaLnBrk="0" fontAlgn="base" hangingPunct="0">
        <a:lnSpc>
          <a:spcPct val="80000"/>
        </a:lnSpc>
        <a:spcBef>
          <a:spcPct val="0"/>
        </a:spcBef>
        <a:spcAft>
          <a:spcPct val="0"/>
        </a:spcAft>
        <a:defRPr sz="2800">
          <a:solidFill>
            <a:srgbClr val="454545"/>
          </a:solidFill>
          <a:latin typeface="Arial" charset="0"/>
        </a:defRPr>
      </a:lvl2pPr>
      <a:lvl3pPr algn="l" rtl="0" eaLnBrk="0" fontAlgn="base" hangingPunct="0">
        <a:lnSpc>
          <a:spcPct val="80000"/>
        </a:lnSpc>
        <a:spcBef>
          <a:spcPct val="0"/>
        </a:spcBef>
        <a:spcAft>
          <a:spcPct val="0"/>
        </a:spcAft>
        <a:defRPr sz="2800">
          <a:solidFill>
            <a:srgbClr val="454545"/>
          </a:solidFill>
          <a:latin typeface="Arial" charset="0"/>
        </a:defRPr>
      </a:lvl3pPr>
      <a:lvl4pPr algn="l" rtl="0" eaLnBrk="0" fontAlgn="base" hangingPunct="0">
        <a:lnSpc>
          <a:spcPct val="80000"/>
        </a:lnSpc>
        <a:spcBef>
          <a:spcPct val="0"/>
        </a:spcBef>
        <a:spcAft>
          <a:spcPct val="0"/>
        </a:spcAft>
        <a:defRPr sz="2800">
          <a:solidFill>
            <a:srgbClr val="454545"/>
          </a:solidFill>
          <a:latin typeface="Arial" charset="0"/>
        </a:defRPr>
      </a:lvl4pPr>
      <a:lvl5pPr algn="l" rtl="0" eaLnBrk="0" fontAlgn="base" hangingPunct="0">
        <a:lnSpc>
          <a:spcPct val="80000"/>
        </a:lnSpc>
        <a:spcBef>
          <a:spcPct val="0"/>
        </a:spcBef>
        <a:spcAft>
          <a:spcPct val="0"/>
        </a:spcAft>
        <a:defRPr sz="2800">
          <a:solidFill>
            <a:srgbClr val="454545"/>
          </a:solidFill>
          <a:latin typeface="Arial" charset="0"/>
        </a:defRPr>
      </a:lvl5pPr>
      <a:lvl6pPr marL="457200" algn="l" rtl="0" eaLnBrk="0" fontAlgn="base" hangingPunct="0">
        <a:lnSpc>
          <a:spcPct val="80000"/>
        </a:lnSpc>
        <a:spcBef>
          <a:spcPct val="0"/>
        </a:spcBef>
        <a:spcAft>
          <a:spcPct val="0"/>
        </a:spcAft>
        <a:defRPr sz="2800">
          <a:solidFill>
            <a:srgbClr val="454545"/>
          </a:solidFill>
          <a:latin typeface="Arial" charset="0"/>
        </a:defRPr>
      </a:lvl6pPr>
      <a:lvl7pPr marL="914400" algn="l" rtl="0" eaLnBrk="0" fontAlgn="base" hangingPunct="0">
        <a:lnSpc>
          <a:spcPct val="80000"/>
        </a:lnSpc>
        <a:spcBef>
          <a:spcPct val="0"/>
        </a:spcBef>
        <a:spcAft>
          <a:spcPct val="0"/>
        </a:spcAft>
        <a:defRPr sz="2800">
          <a:solidFill>
            <a:srgbClr val="454545"/>
          </a:solidFill>
          <a:latin typeface="Arial" charset="0"/>
        </a:defRPr>
      </a:lvl7pPr>
      <a:lvl8pPr marL="1371600" algn="l" rtl="0" eaLnBrk="0" fontAlgn="base" hangingPunct="0">
        <a:lnSpc>
          <a:spcPct val="80000"/>
        </a:lnSpc>
        <a:spcBef>
          <a:spcPct val="0"/>
        </a:spcBef>
        <a:spcAft>
          <a:spcPct val="0"/>
        </a:spcAft>
        <a:defRPr sz="2800">
          <a:solidFill>
            <a:srgbClr val="454545"/>
          </a:solidFill>
          <a:latin typeface="Arial" charset="0"/>
        </a:defRPr>
      </a:lvl8pPr>
      <a:lvl9pPr marL="1828800" algn="l" rtl="0" eaLnBrk="0" fontAlgn="base" hangingPunct="0">
        <a:lnSpc>
          <a:spcPct val="80000"/>
        </a:lnSpc>
        <a:spcBef>
          <a:spcPct val="0"/>
        </a:spcBef>
        <a:spcAft>
          <a:spcPct val="0"/>
        </a:spcAft>
        <a:defRPr sz="2800">
          <a:solidFill>
            <a:srgbClr val="454545"/>
          </a:solidFill>
          <a:latin typeface="Arial" charset="0"/>
        </a:defRPr>
      </a:lvl9pPr>
    </p:titleStyle>
    <p:bodyStyle>
      <a:lvl1pPr marL="228600" indent="-228600" algn="l" rtl="0" eaLnBrk="0" fontAlgn="base" hangingPunct="0">
        <a:lnSpc>
          <a:spcPct val="85000"/>
        </a:lnSpc>
        <a:spcBef>
          <a:spcPct val="50000"/>
        </a:spcBef>
        <a:spcAft>
          <a:spcPct val="0"/>
        </a:spcAft>
        <a:buChar char="•"/>
        <a:tabLst>
          <a:tab pos="3371850" algn="l"/>
        </a:tabLst>
        <a:defRPr sz="2400">
          <a:solidFill>
            <a:schemeClr val="tx1"/>
          </a:solidFill>
          <a:latin typeface="+mn-lt"/>
          <a:ea typeface="+mn-ea"/>
          <a:cs typeface="+mn-cs"/>
        </a:defRPr>
      </a:lvl1pPr>
      <a:lvl2pPr marL="854075" indent="-285750" algn="l" rtl="0" eaLnBrk="0" fontAlgn="base" hangingPunct="0">
        <a:lnSpc>
          <a:spcPct val="85000"/>
        </a:lnSpc>
        <a:spcBef>
          <a:spcPct val="50000"/>
        </a:spcBef>
        <a:spcAft>
          <a:spcPct val="0"/>
        </a:spcAft>
        <a:buChar char="•"/>
        <a:tabLst>
          <a:tab pos="3371850" algn="l"/>
        </a:tabLst>
        <a:defRPr sz="2200">
          <a:solidFill>
            <a:schemeClr val="tx1"/>
          </a:solidFill>
          <a:latin typeface="+mn-lt"/>
        </a:defRPr>
      </a:lvl2pPr>
      <a:lvl3pPr marL="1546225" indent="-234950" algn="l" rtl="0" eaLnBrk="0" fontAlgn="base" hangingPunct="0">
        <a:lnSpc>
          <a:spcPct val="85000"/>
        </a:lnSpc>
        <a:spcBef>
          <a:spcPct val="50000"/>
        </a:spcBef>
        <a:spcAft>
          <a:spcPct val="0"/>
        </a:spcAft>
        <a:buChar char="•"/>
        <a:tabLst>
          <a:tab pos="3371850" algn="l"/>
        </a:tabLst>
        <a:defRPr sz="2000">
          <a:solidFill>
            <a:schemeClr val="tx1"/>
          </a:solidFill>
          <a:latin typeface="+mn-lt"/>
        </a:defRPr>
      </a:lvl3pPr>
      <a:lvl4pPr marL="2514600" indent="-228600" algn="l" rtl="0" eaLnBrk="0" fontAlgn="base" hangingPunct="0">
        <a:spcBef>
          <a:spcPct val="20000"/>
        </a:spcBef>
        <a:spcAft>
          <a:spcPct val="0"/>
        </a:spcAft>
        <a:buChar char="–"/>
        <a:tabLst>
          <a:tab pos="3371850" algn="l"/>
        </a:tabLst>
        <a:defRPr sz="2000">
          <a:solidFill>
            <a:schemeClr val="tx1"/>
          </a:solidFill>
          <a:latin typeface="+mn-lt"/>
        </a:defRPr>
      </a:lvl4pPr>
      <a:lvl5pPr marL="2857500" indent="-228600" algn="l" rtl="0" eaLnBrk="0" fontAlgn="base" hangingPunct="0">
        <a:spcBef>
          <a:spcPct val="20000"/>
        </a:spcBef>
        <a:spcAft>
          <a:spcPct val="0"/>
        </a:spcAft>
        <a:buChar char="»"/>
        <a:tabLst>
          <a:tab pos="3371850" algn="l"/>
        </a:tabLst>
        <a:defRPr sz="2000">
          <a:solidFill>
            <a:schemeClr val="tx1"/>
          </a:solidFill>
          <a:latin typeface="+mn-lt"/>
        </a:defRPr>
      </a:lvl5pPr>
      <a:lvl6pPr marL="3314700" indent="-228600" algn="l" rtl="0" eaLnBrk="0" fontAlgn="base" hangingPunct="0">
        <a:spcBef>
          <a:spcPct val="20000"/>
        </a:spcBef>
        <a:spcAft>
          <a:spcPct val="0"/>
        </a:spcAft>
        <a:buChar char="»"/>
        <a:tabLst>
          <a:tab pos="3371850" algn="l"/>
        </a:tabLst>
        <a:defRPr sz="2000">
          <a:solidFill>
            <a:schemeClr val="tx1"/>
          </a:solidFill>
          <a:latin typeface="+mn-lt"/>
        </a:defRPr>
      </a:lvl6pPr>
      <a:lvl7pPr marL="3771900" indent="-228600" algn="l" rtl="0" eaLnBrk="0" fontAlgn="base" hangingPunct="0">
        <a:spcBef>
          <a:spcPct val="20000"/>
        </a:spcBef>
        <a:spcAft>
          <a:spcPct val="0"/>
        </a:spcAft>
        <a:buChar char="»"/>
        <a:tabLst>
          <a:tab pos="3371850" algn="l"/>
        </a:tabLst>
        <a:defRPr sz="2000">
          <a:solidFill>
            <a:schemeClr val="tx1"/>
          </a:solidFill>
          <a:latin typeface="+mn-lt"/>
        </a:defRPr>
      </a:lvl7pPr>
      <a:lvl8pPr marL="4229100" indent="-228600" algn="l" rtl="0" eaLnBrk="0" fontAlgn="base" hangingPunct="0">
        <a:spcBef>
          <a:spcPct val="20000"/>
        </a:spcBef>
        <a:spcAft>
          <a:spcPct val="0"/>
        </a:spcAft>
        <a:buChar char="»"/>
        <a:tabLst>
          <a:tab pos="3371850" algn="l"/>
        </a:tabLst>
        <a:defRPr sz="2000">
          <a:solidFill>
            <a:schemeClr val="tx1"/>
          </a:solidFill>
          <a:latin typeface="+mn-lt"/>
        </a:defRPr>
      </a:lvl8pPr>
      <a:lvl9pPr marL="4686300" indent="-228600" algn="l" rtl="0" eaLnBrk="0" fontAlgn="base" hangingPunct="0">
        <a:spcBef>
          <a:spcPct val="20000"/>
        </a:spcBef>
        <a:spcAft>
          <a:spcPct val="0"/>
        </a:spcAft>
        <a:buChar char="»"/>
        <a:tabLst>
          <a:tab pos="337185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odsa.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eferee@ncisl.com" TargetMode="External"/><Relationship Id="rId2" Type="http://schemas.openxmlformats.org/officeDocument/2006/relationships/hyperlink" Target="mailto:admin@ncisl.com" TargetMode="External"/><Relationship Id="rId1" Type="http://schemas.openxmlformats.org/officeDocument/2006/relationships/slideLayout" Target="../slideLayouts/slideLayout2.xml"/><Relationship Id="rId4" Type="http://schemas.openxmlformats.org/officeDocument/2006/relationships/hyperlink" Target="http://www.ncis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ttawafuryfc.com/single-game-ticke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63938" y="2617788"/>
            <a:ext cx="5349875" cy="1217612"/>
          </a:xfrm>
        </p:spPr>
        <p:txBody>
          <a:bodyPr/>
          <a:lstStyle/>
          <a:p>
            <a:r>
              <a:rPr lang="en-US" altLang="en-US" sz="3200" b="1">
                <a:solidFill>
                  <a:schemeClr val="accent1"/>
                </a:solidFill>
              </a:rPr>
              <a:t>Coaches Pre Season Meeting</a:t>
            </a:r>
          </a:p>
        </p:txBody>
      </p:sp>
      <p:sp>
        <p:nvSpPr>
          <p:cNvPr id="4099" name="Rectangle 3"/>
          <p:cNvSpPr>
            <a:spLocks noGrp="1" noChangeArrowheads="1"/>
          </p:cNvSpPr>
          <p:nvPr>
            <p:ph type="subTitle" idx="1"/>
          </p:nvPr>
        </p:nvSpPr>
        <p:spPr>
          <a:xfrm>
            <a:off x="3587750" y="4235450"/>
            <a:ext cx="4845050" cy="876300"/>
          </a:xfrm>
        </p:spPr>
        <p:txBody>
          <a:bodyPr/>
          <a:lstStyle/>
          <a:p>
            <a:pPr algn="l"/>
            <a:r>
              <a:rPr lang="en-US" altLang="en-US" b="1" dirty="0">
                <a:solidFill>
                  <a:schemeClr val="accent1"/>
                </a:solidFill>
              </a:rPr>
              <a:t>May 1st, 2018</a:t>
            </a:r>
          </a:p>
          <a:p>
            <a:endParaRPr lang="en-US" altLang="en-US" b="1" dirty="0">
              <a:solidFill>
                <a:srgbClr val="FF505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05EB-303E-4D2D-ABD7-2F6CE68E0B19}"/>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2A3E68D7-E657-4EEE-A46D-86BD04E32A71}"/>
              </a:ext>
            </a:extLst>
          </p:cNvPr>
          <p:cNvSpPr>
            <a:spLocks noGrp="1"/>
          </p:cNvSpPr>
          <p:nvPr>
            <p:ph idx="1"/>
          </p:nvPr>
        </p:nvSpPr>
        <p:spPr>
          <a:xfrm>
            <a:off x="6862762" y="1347786"/>
            <a:ext cx="2111376" cy="5076825"/>
          </a:xfrm>
        </p:spPr>
        <p:txBody>
          <a:bodyPr/>
          <a:lstStyle/>
          <a:p>
            <a:r>
              <a:rPr lang="en-CA" sz="2000" dirty="0"/>
              <a:t>All information must be filled out (cell and work opt.)</a:t>
            </a:r>
          </a:p>
          <a:p>
            <a:endParaRPr lang="en-CA" sz="2000" dirty="0"/>
          </a:p>
          <a:p>
            <a:r>
              <a:rPr lang="en-CA" sz="2000" dirty="0"/>
              <a:t>Registration number is your OSA number as it appears on your player card.</a:t>
            </a:r>
          </a:p>
        </p:txBody>
      </p:sp>
      <p:pic>
        <p:nvPicPr>
          <p:cNvPr id="4" name="Picture 3">
            <a:extLst>
              <a:ext uri="{FF2B5EF4-FFF2-40B4-BE49-F238E27FC236}">
                <a16:creationId xmlns:a16="http://schemas.microsoft.com/office/drawing/2014/main" id="{998C41DD-3D15-42A7-B2CB-79BA7E9910A7}"/>
              </a:ext>
            </a:extLst>
          </p:cNvPr>
          <p:cNvPicPr>
            <a:picLocks noChangeAspect="1"/>
          </p:cNvPicPr>
          <p:nvPr/>
        </p:nvPicPr>
        <p:blipFill>
          <a:blip r:embed="rId2"/>
          <a:stretch>
            <a:fillRect/>
          </a:stretch>
        </p:blipFill>
        <p:spPr>
          <a:xfrm>
            <a:off x="90487" y="1347787"/>
            <a:ext cx="6772275" cy="5076825"/>
          </a:xfrm>
          <a:prstGeom prst="rect">
            <a:avLst/>
          </a:prstGeom>
        </p:spPr>
      </p:pic>
    </p:spTree>
    <p:extLst>
      <p:ext uri="{BB962C8B-B14F-4D97-AF65-F5344CB8AC3E}">
        <p14:creationId xmlns:p14="http://schemas.microsoft.com/office/powerpoint/2010/main" val="73390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BD30-312A-4843-886F-2ECD2FADDCA0}"/>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9A9A5742-D2AB-4476-800F-1F75A7CB1045}"/>
              </a:ext>
            </a:extLst>
          </p:cNvPr>
          <p:cNvSpPr>
            <a:spLocks noGrp="1"/>
          </p:cNvSpPr>
          <p:nvPr>
            <p:ph idx="1"/>
          </p:nvPr>
        </p:nvSpPr>
        <p:spPr>
          <a:xfrm>
            <a:off x="6872288" y="1385887"/>
            <a:ext cx="2101850" cy="5076824"/>
          </a:xfrm>
        </p:spPr>
        <p:txBody>
          <a:bodyPr/>
          <a:lstStyle/>
          <a:p>
            <a:r>
              <a:rPr lang="en-CA" sz="2000" dirty="0"/>
              <a:t>Confirm your player registration information is correct.</a:t>
            </a:r>
          </a:p>
          <a:p>
            <a:endParaRPr lang="en-CA" sz="2000" dirty="0"/>
          </a:p>
        </p:txBody>
      </p:sp>
      <p:pic>
        <p:nvPicPr>
          <p:cNvPr id="4" name="Picture 3">
            <a:extLst>
              <a:ext uri="{FF2B5EF4-FFF2-40B4-BE49-F238E27FC236}">
                <a16:creationId xmlns:a16="http://schemas.microsoft.com/office/drawing/2014/main" id="{5939252C-531E-4EFA-A5F4-9D8BBB1061FA}"/>
              </a:ext>
            </a:extLst>
          </p:cNvPr>
          <p:cNvPicPr>
            <a:picLocks noChangeAspect="1"/>
          </p:cNvPicPr>
          <p:nvPr/>
        </p:nvPicPr>
        <p:blipFill>
          <a:blip r:embed="rId3"/>
          <a:stretch>
            <a:fillRect/>
          </a:stretch>
        </p:blipFill>
        <p:spPr>
          <a:xfrm>
            <a:off x="100012" y="1385887"/>
            <a:ext cx="6772275" cy="5076825"/>
          </a:xfrm>
          <a:prstGeom prst="rect">
            <a:avLst/>
          </a:prstGeom>
        </p:spPr>
      </p:pic>
    </p:spTree>
    <p:extLst>
      <p:ext uri="{BB962C8B-B14F-4D97-AF65-F5344CB8AC3E}">
        <p14:creationId xmlns:p14="http://schemas.microsoft.com/office/powerpoint/2010/main" val="212077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09FB-8717-4A57-9530-F96D55083A26}"/>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DB3BF7C1-478A-401E-8EBA-40FD6637637D}"/>
              </a:ext>
            </a:extLst>
          </p:cNvPr>
          <p:cNvSpPr>
            <a:spLocks noGrp="1"/>
          </p:cNvSpPr>
          <p:nvPr>
            <p:ph idx="1"/>
          </p:nvPr>
        </p:nvSpPr>
        <p:spPr>
          <a:xfrm>
            <a:off x="7072314" y="1431925"/>
            <a:ext cx="1901823" cy="4714874"/>
          </a:xfrm>
        </p:spPr>
        <p:txBody>
          <a:bodyPr/>
          <a:lstStyle/>
          <a:p>
            <a:r>
              <a:rPr lang="en-CA" sz="2000" dirty="0"/>
              <a:t>This section must be completed if you have ever registered to play soccer in another country.</a:t>
            </a:r>
          </a:p>
        </p:txBody>
      </p:sp>
      <p:pic>
        <p:nvPicPr>
          <p:cNvPr id="4" name="Picture 3">
            <a:extLst>
              <a:ext uri="{FF2B5EF4-FFF2-40B4-BE49-F238E27FC236}">
                <a16:creationId xmlns:a16="http://schemas.microsoft.com/office/drawing/2014/main" id="{2184C112-7A95-4E40-A60B-6FD9E55C0210}"/>
              </a:ext>
            </a:extLst>
          </p:cNvPr>
          <p:cNvPicPr>
            <a:picLocks noChangeAspect="1"/>
          </p:cNvPicPr>
          <p:nvPr/>
        </p:nvPicPr>
        <p:blipFill>
          <a:blip r:embed="rId2"/>
          <a:stretch>
            <a:fillRect/>
          </a:stretch>
        </p:blipFill>
        <p:spPr>
          <a:xfrm>
            <a:off x="169864" y="1431925"/>
            <a:ext cx="6902450" cy="4714875"/>
          </a:xfrm>
          <a:prstGeom prst="rect">
            <a:avLst/>
          </a:prstGeom>
        </p:spPr>
      </p:pic>
    </p:spTree>
    <p:extLst>
      <p:ext uri="{BB962C8B-B14F-4D97-AF65-F5344CB8AC3E}">
        <p14:creationId xmlns:p14="http://schemas.microsoft.com/office/powerpoint/2010/main" val="351803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261B-4942-45FF-A2C5-C8F8717D294C}"/>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39137380-B340-4BED-B3CB-642DDC5898F1}"/>
              </a:ext>
            </a:extLst>
          </p:cNvPr>
          <p:cNvSpPr>
            <a:spLocks noGrp="1"/>
          </p:cNvSpPr>
          <p:nvPr>
            <p:ph idx="1"/>
          </p:nvPr>
        </p:nvSpPr>
        <p:spPr>
          <a:xfrm>
            <a:off x="6886574" y="1431925"/>
            <a:ext cx="2087563" cy="4714874"/>
          </a:xfrm>
        </p:spPr>
        <p:txBody>
          <a:bodyPr/>
          <a:lstStyle/>
          <a:p>
            <a:r>
              <a:rPr lang="en-CA" sz="2000" dirty="0"/>
              <a:t>Your consent, waiver and acceptance are required to proceed.  </a:t>
            </a:r>
          </a:p>
        </p:txBody>
      </p:sp>
      <p:pic>
        <p:nvPicPr>
          <p:cNvPr id="4" name="Picture 3">
            <a:extLst>
              <a:ext uri="{FF2B5EF4-FFF2-40B4-BE49-F238E27FC236}">
                <a16:creationId xmlns:a16="http://schemas.microsoft.com/office/drawing/2014/main" id="{203EB59D-A1B2-4D29-A80A-75A76AC4A750}"/>
              </a:ext>
            </a:extLst>
          </p:cNvPr>
          <p:cNvPicPr>
            <a:picLocks noChangeAspect="1"/>
          </p:cNvPicPr>
          <p:nvPr/>
        </p:nvPicPr>
        <p:blipFill>
          <a:blip r:embed="rId2"/>
          <a:stretch>
            <a:fillRect/>
          </a:stretch>
        </p:blipFill>
        <p:spPr>
          <a:xfrm>
            <a:off x="71437" y="1431925"/>
            <a:ext cx="6902451" cy="4714875"/>
          </a:xfrm>
          <a:prstGeom prst="rect">
            <a:avLst/>
          </a:prstGeom>
        </p:spPr>
      </p:pic>
    </p:spTree>
    <p:extLst>
      <p:ext uri="{BB962C8B-B14F-4D97-AF65-F5344CB8AC3E}">
        <p14:creationId xmlns:p14="http://schemas.microsoft.com/office/powerpoint/2010/main" val="226252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7BF8-66AD-446E-8BC0-3DD562F603D2}"/>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D936EA7C-29F8-4382-B3F3-1709808210E1}"/>
              </a:ext>
            </a:extLst>
          </p:cNvPr>
          <p:cNvSpPr>
            <a:spLocks noGrp="1"/>
          </p:cNvSpPr>
          <p:nvPr>
            <p:ph idx="1"/>
          </p:nvPr>
        </p:nvSpPr>
        <p:spPr>
          <a:xfrm>
            <a:off x="6958012" y="1352550"/>
            <a:ext cx="2016125" cy="5143500"/>
          </a:xfrm>
        </p:spPr>
        <p:txBody>
          <a:bodyPr/>
          <a:lstStyle/>
          <a:p>
            <a:r>
              <a:rPr lang="en-CA" sz="2000" dirty="0"/>
              <a:t>New this year is the player registration survey.</a:t>
            </a:r>
          </a:p>
          <a:p>
            <a:endParaRPr lang="en-CA" sz="2000" dirty="0"/>
          </a:p>
          <a:p>
            <a:r>
              <a:rPr lang="en-CA" sz="2000" dirty="0"/>
              <a:t>Purpose is to help improve the league and find out more about our members</a:t>
            </a:r>
          </a:p>
        </p:txBody>
      </p:sp>
      <p:pic>
        <p:nvPicPr>
          <p:cNvPr id="4" name="Picture 3">
            <a:extLst>
              <a:ext uri="{FF2B5EF4-FFF2-40B4-BE49-F238E27FC236}">
                <a16:creationId xmlns:a16="http://schemas.microsoft.com/office/drawing/2014/main" id="{C11AFA26-9BBF-4BD3-8B2C-CA8B232CED7B}"/>
              </a:ext>
            </a:extLst>
          </p:cNvPr>
          <p:cNvPicPr>
            <a:picLocks noChangeAspect="1"/>
          </p:cNvPicPr>
          <p:nvPr/>
        </p:nvPicPr>
        <p:blipFill>
          <a:blip r:embed="rId2"/>
          <a:stretch>
            <a:fillRect/>
          </a:stretch>
        </p:blipFill>
        <p:spPr>
          <a:xfrm>
            <a:off x="71437" y="1352550"/>
            <a:ext cx="6886575" cy="5143500"/>
          </a:xfrm>
          <a:prstGeom prst="rect">
            <a:avLst/>
          </a:prstGeom>
        </p:spPr>
      </p:pic>
    </p:spTree>
    <p:extLst>
      <p:ext uri="{BB962C8B-B14F-4D97-AF65-F5344CB8AC3E}">
        <p14:creationId xmlns:p14="http://schemas.microsoft.com/office/powerpoint/2010/main" val="11002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D88C-8F6E-49B2-A54A-1B0A6DF3DB31}"/>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E89CA4A6-AAAE-4C4F-A63A-F450D6AAAE15}"/>
              </a:ext>
            </a:extLst>
          </p:cNvPr>
          <p:cNvSpPr>
            <a:spLocks noGrp="1"/>
          </p:cNvSpPr>
          <p:nvPr>
            <p:ph idx="1"/>
          </p:nvPr>
        </p:nvSpPr>
        <p:spPr>
          <a:xfrm>
            <a:off x="6653212" y="1436688"/>
            <a:ext cx="2320926" cy="4705350"/>
          </a:xfrm>
        </p:spPr>
        <p:txBody>
          <a:bodyPr/>
          <a:lstStyle/>
          <a:p>
            <a:r>
              <a:rPr lang="en-CA" sz="2000" dirty="0"/>
              <a:t>You are now registered with the NCISL</a:t>
            </a:r>
          </a:p>
        </p:txBody>
      </p:sp>
      <p:pic>
        <p:nvPicPr>
          <p:cNvPr id="4" name="Picture 3">
            <a:extLst>
              <a:ext uri="{FF2B5EF4-FFF2-40B4-BE49-F238E27FC236}">
                <a16:creationId xmlns:a16="http://schemas.microsoft.com/office/drawing/2014/main" id="{8E9922D6-6C31-4A55-8826-84819F5C892F}"/>
              </a:ext>
            </a:extLst>
          </p:cNvPr>
          <p:cNvPicPr>
            <a:picLocks noChangeAspect="1"/>
          </p:cNvPicPr>
          <p:nvPr/>
        </p:nvPicPr>
        <p:blipFill>
          <a:blip r:embed="rId2"/>
          <a:stretch>
            <a:fillRect/>
          </a:stretch>
        </p:blipFill>
        <p:spPr>
          <a:xfrm>
            <a:off x="71437" y="1436688"/>
            <a:ext cx="6581775" cy="4705350"/>
          </a:xfrm>
          <a:prstGeom prst="rect">
            <a:avLst/>
          </a:prstGeom>
        </p:spPr>
      </p:pic>
    </p:spTree>
    <p:extLst>
      <p:ext uri="{BB962C8B-B14F-4D97-AF65-F5344CB8AC3E}">
        <p14:creationId xmlns:p14="http://schemas.microsoft.com/office/powerpoint/2010/main" val="270188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Player Identification Cards</a:t>
            </a:r>
          </a:p>
        </p:txBody>
      </p:sp>
      <p:sp>
        <p:nvSpPr>
          <p:cNvPr id="19459" name="Rectangle 3"/>
          <p:cNvSpPr>
            <a:spLocks noGrp="1" noChangeArrowheads="1"/>
          </p:cNvSpPr>
          <p:nvPr>
            <p:ph type="body" idx="1"/>
          </p:nvPr>
        </p:nvSpPr>
        <p:spPr>
          <a:xfrm>
            <a:off x="236538" y="1314450"/>
            <a:ext cx="8737600" cy="4462463"/>
          </a:xfrm>
        </p:spPr>
        <p:txBody>
          <a:bodyPr/>
          <a:lstStyle/>
          <a:p>
            <a:pPr>
              <a:defRPr/>
            </a:pPr>
            <a:r>
              <a:rPr lang="en-US" altLang="en-US" sz="2000" b="1" dirty="0">
                <a:solidFill>
                  <a:srgbClr val="FF0000"/>
                </a:solidFill>
              </a:rPr>
              <a:t>Reminder</a:t>
            </a:r>
            <a:r>
              <a:rPr lang="en-US" altLang="en-US" sz="2000" dirty="0"/>
              <a:t> – EODSA Player Cards – Only Acceptable ID.</a:t>
            </a:r>
          </a:p>
          <a:p>
            <a:pPr marL="0" indent="0">
              <a:buFontTx/>
              <a:buNone/>
              <a:defRPr/>
            </a:pPr>
            <a:endParaRPr lang="en-US" altLang="en-US" sz="2000" dirty="0"/>
          </a:p>
          <a:p>
            <a:pPr>
              <a:defRPr/>
            </a:pPr>
            <a:r>
              <a:rPr lang="en-US" altLang="en-US" sz="2000" dirty="0"/>
              <a:t>To prove that a player has been registered properly, all players must bring with them a valid Ontario Soccer (OS) player photo card (available from the EODSA office).  Valid meaning not expired.</a:t>
            </a:r>
          </a:p>
          <a:p>
            <a:pPr>
              <a:defRPr/>
            </a:pPr>
            <a:endParaRPr lang="en-US" altLang="en-US" sz="2000" dirty="0"/>
          </a:p>
          <a:p>
            <a:pPr>
              <a:defRPr/>
            </a:pPr>
            <a:r>
              <a:rPr lang="en-US" altLang="en-US" sz="2000" dirty="0"/>
              <a:t>The NCISL does not pay for OS cards.</a:t>
            </a:r>
          </a:p>
          <a:p>
            <a:pPr>
              <a:defRPr/>
            </a:pPr>
            <a:endParaRPr lang="en-US" altLang="en-US" sz="2000" dirty="0"/>
          </a:p>
          <a:p>
            <a:pPr>
              <a:defRPr/>
            </a:pPr>
            <a:r>
              <a:rPr lang="en-US" altLang="en-US" sz="2000" dirty="0"/>
              <a:t>The website will only allow registered players to be added to the game sheet.  </a:t>
            </a:r>
          </a:p>
          <a:p>
            <a:pPr>
              <a:defRPr/>
            </a:pPr>
            <a:endParaRPr lang="en-US" altLang="en-US" sz="2000" dirty="0"/>
          </a:p>
          <a:p>
            <a:pPr>
              <a:defRPr/>
            </a:pPr>
            <a:r>
              <a:rPr lang="en-US" altLang="en-US" sz="2000" dirty="0"/>
              <a:t>Hand-written names on the game sheet will be inspected by the league office to confirm player’s registration.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a:t>How to Apply for an EODSA Player Card</a:t>
            </a:r>
          </a:p>
        </p:txBody>
      </p:sp>
      <p:sp>
        <p:nvSpPr>
          <p:cNvPr id="24579" name="Content Placeholder 2"/>
          <p:cNvSpPr>
            <a:spLocks noGrp="1"/>
          </p:cNvSpPr>
          <p:nvPr>
            <p:ph idx="1"/>
          </p:nvPr>
        </p:nvSpPr>
        <p:spPr>
          <a:xfrm>
            <a:off x="6434138" y="1417638"/>
            <a:ext cx="2540000" cy="4983162"/>
          </a:xfrm>
        </p:spPr>
        <p:txBody>
          <a:bodyPr/>
          <a:lstStyle/>
          <a:p>
            <a:r>
              <a:rPr lang="en-CA" altLang="en-US"/>
              <a:t>Visit </a:t>
            </a:r>
            <a:r>
              <a:rPr lang="en-CA" altLang="en-US">
                <a:hlinkClick r:id="rId2"/>
              </a:rPr>
              <a:t>www.eodsa.ca</a:t>
            </a:r>
            <a:endParaRPr lang="en-CA" altLang="en-US"/>
          </a:p>
          <a:p>
            <a:endParaRPr lang="en-CA" altLang="en-US"/>
          </a:p>
          <a:p>
            <a:r>
              <a:rPr lang="en-CA" altLang="en-US"/>
              <a:t>Click on the link for ID Card</a:t>
            </a:r>
          </a:p>
        </p:txBody>
      </p:sp>
      <p:pic>
        <p:nvPicPr>
          <p:cNvPr id="245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670050"/>
            <a:ext cx="558641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a:t>How to Apply for an EODSA Player Card</a:t>
            </a:r>
          </a:p>
        </p:txBody>
      </p:sp>
      <p:sp>
        <p:nvSpPr>
          <p:cNvPr id="25603" name="Content Placeholder 2"/>
          <p:cNvSpPr>
            <a:spLocks noGrp="1"/>
          </p:cNvSpPr>
          <p:nvPr>
            <p:ph idx="1"/>
          </p:nvPr>
        </p:nvSpPr>
        <p:spPr>
          <a:xfrm>
            <a:off x="6796088" y="1441450"/>
            <a:ext cx="2178050" cy="4908550"/>
          </a:xfrm>
        </p:spPr>
        <p:txBody>
          <a:bodyPr/>
          <a:lstStyle/>
          <a:p>
            <a:r>
              <a:rPr lang="en-CA" altLang="en-US" sz="1800"/>
              <a:t>Click on Single Player</a:t>
            </a:r>
          </a:p>
          <a:p>
            <a:endParaRPr lang="en-CA" altLang="en-US" sz="1800"/>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441450"/>
            <a:ext cx="659923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a:t>How to Apply for an EODSA Player Card</a:t>
            </a:r>
          </a:p>
        </p:txBody>
      </p:sp>
      <p:sp>
        <p:nvSpPr>
          <p:cNvPr id="26627" name="Content Placeholder 2"/>
          <p:cNvSpPr>
            <a:spLocks noGrp="1"/>
          </p:cNvSpPr>
          <p:nvPr>
            <p:ph idx="1"/>
          </p:nvPr>
        </p:nvSpPr>
        <p:spPr>
          <a:xfrm>
            <a:off x="6615113" y="1408113"/>
            <a:ext cx="2359025" cy="4791075"/>
          </a:xfrm>
        </p:spPr>
        <p:txBody>
          <a:bodyPr/>
          <a:lstStyle/>
          <a:p>
            <a:r>
              <a:rPr lang="en-CA" altLang="en-US" sz="1800"/>
              <a:t>Select the Club as NCISL</a:t>
            </a:r>
          </a:p>
          <a:p>
            <a:endParaRPr lang="en-CA" altLang="en-US" sz="1800"/>
          </a:p>
          <a:p>
            <a:r>
              <a:rPr lang="en-CA" altLang="en-US" sz="1800"/>
              <a:t>For delivery method you have 2 choices – mailed or pick up</a:t>
            </a:r>
          </a:p>
          <a:p>
            <a:endParaRPr lang="en-CA" altLang="en-US" sz="1800"/>
          </a:p>
          <a:p>
            <a:r>
              <a:rPr lang="en-CA" altLang="en-US" sz="1800"/>
              <a:t>Choose one and click next</a:t>
            </a: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508125"/>
            <a:ext cx="61404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Agenda</a:t>
            </a:r>
          </a:p>
        </p:txBody>
      </p:sp>
      <p:sp>
        <p:nvSpPr>
          <p:cNvPr id="5123" name="Rectangle 3"/>
          <p:cNvSpPr>
            <a:spLocks noGrp="1" noChangeArrowheads="1"/>
          </p:cNvSpPr>
          <p:nvPr>
            <p:ph type="body" idx="1"/>
          </p:nvPr>
        </p:nvSpPr>
        <p:spPr>
          <a:xfrm>
            <a:off x="255588" y="1316038"/>
            <a:ext cx="8737600" cy="3975100"/>
          </a:xfrm>
        </p:spPr>
        <p:txBody>
          <a:bodyPr/>
          <a:lstStyle/>
          <a:p>
            <a:r>
              <a:rPr lang="en-US" altLang="en-US" sz="2000" dirty="0"/>
              <a:t>Welcome </a:t>
            </a:r>
          </a:p>
          <a:p>
            <a:r>
              <a:rPr lang="en-US" altLang="en-US" sz="2000" dirty="0"/>
              <a:t>Website – New features</a:t>
            </a:r>
          </a:p>
          <a:p>
            <a:r>
              <a:rPr lang="en-US" altLang="en-US" sz="2000" dirty="0"/>
              <a:t>Uniforms</a:t>
            </a:r>
          </a:p>
          <a:p>
            <a:r>
              <a:rPr lang="en-US" altLang="en-US" sz="2000" dirty="0"/>
              <a:t>Partnerships</a:t>
            </a:r>
          </a:p>
          <a:p>
            <a:r>
              <a:rPr lang="en-US" altLang="en-US" sz="2000" dirty="0"/>
              <a:t>Registration</a:t>
            </a:r>
          </a:p>
          <a:p>
            <a:r>
              <a:rPr lang="en-US" altLang="en-US" sz="2000" dirty="0"/>
              <a:t>Player Cards &amp; Mobile App	</a:t>
            </a:r>
          </a:p>
          <a:p>
            <a:r>
              <a:rPr lang="en-US" altLang="en-US" sz="2000" dirty="0"/>
              <a:t>Operations</a:t>
            </a:r>
          </a:p>
          <a:p>
            <a:r>
              <a:rPr lang="en-US" altLang="en-US" sz="2000" dirty="0"/>
              <a:t>Rule Proposal</a:t>
            </a:r>
          </a:p>
          <a:p>
            <a:r>
              <a:rPr lang="en-US" altLang="en-US" sz="2000" dirty="0"/>
              <a:t>Discipline process</a:t>
            </a:r>
          </a:p>
          <a:p>
            <a:r>
              <a:rPr lang="en-US" altLang="en-US" sz="2000" dirty="0"/>
              <a:t>Any other business</a:t>
            </a:r>
          </a:p>
          <a:p>
            <a:r>
              <a:rPr lang="en-US" altLang="en-US" sz="2000" dirty="0"/>
              <a:t>Cup draws		</a:t>
            </a:r>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a:t>How to Apply for an EODSA Player Card</a:t>
            </a:r>
          </a:p>
        </p:txBody>
      </p:sp>
      <p:sp>
        <p:nvSpPr>
          <p:cNvPr id="27651" name="Content Placeholder 2"/>
          <p:cNvSpPr>
            <a:spLocks noGrp="1"/>
          </p:cNvSpPr>
          <p:nvPr>
            <p:ph idx="1"/>
          </p:nvPr>
        </p:nvSpPr>
        <p:spPr>
          <a:xfrm>
            <a:off x="6705600" y="1400175"/>
            <a:ext cx="2268538" cy="4376738"/>
          </a:xfrm>
        </p:spPr>
        <p:txBody>
          <a:bodyPr/>
          <a:lstStyle/>
          <a:p>
            <a:r>
              <a:rPr lang="en-CA" altLang="en-US" sz="1800"/>
              <a:t>Fill out all required information.</a:t>
            </a:r>
          </a:p>
          <a:p>
            <a:endParaRPr lang="en-CA" altLang="en-US" sz="1800"/>
          </a:p>
          <a:p>
            <a:r>
              <a:rPr lang="en-CA" altLang="en-US" sz="1800"/>
              <a:t>If you do not know your registration number you can leave it blank.</a:t>
            </a:r>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93813"/>
            <a:ext cx="603726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3" name="Straight Arrow Connector 5"/>
          <p:cNvCxnSpPr>
            <a:cxnSpLocks noChangeShapeType="1"/>
          </p:cNvCxnSpPr>
          <p:nvPr/>
        </p:nvCxnSpPr>
        <p:spPr bwMode="auto">
          <a:xfrm flipH="1">
            <a:off x="2520950" y="2965450"/>
            <a:ext cx="4300538" cy="503238"/>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a:t>How to Apply for an EODSA Player Card</a:t>
            </a:r>
          </a:p>
        </p:txBody>
      </p:sp>
      <p:sp>
        <p:nvSpPr>
          <p:cNvPr id="28675" name="Content Placeholder 2"/>
          <p:cNvSpPr>
            <a:spLocks noGrp="1"/>
          </p:cNvSpPr>
          <p:nvPr>
            <p:ph idx="1"/>
          </p:nvPr>
        </p:nvSpPr>
        <p:spPr>
          <a:xfrm>
            <a:off x="6565900" y="1317625"/>
            <a:ext cx="2408238" cy="4459288"/>
          </a:xfrm>
        </p:spPr>
        <p:txBody>
          <a:bodyPr/>
          <a:lstStyle/>
          <a:p>
            <a:r>
              <a:rPr lang="en-CA" altLang="en-US" sz="1800"/>
              <a:t>Upload your picture.</a:t>
            </a:r>
          </a:p>
          <a:p>
            <a:endParaRPr lang="en-CA" altLang="en-US" sz="1800"/>
          </a:p>
          <a:p>
            <a:r>
              <a:rPr lang="en-CA" altLang="en-US" sz="1800"/>
              <a:t>You can take a selfie and use that or a clear picture of yourself.</a:t>
            </a:r>
          </a:p>
          <a:p>
            <a:endParaRPr lang="en-CA" altLang="en-US" sz="1800"/>
          </a:p>
          <a:p>
            <a:r>
              <a:rPr lang="en-CA" altLang="en-US" sz="1800"/>
              <a:t>This example would not be acceptable as my face is partially covered.</a:t>
            </a:r>
          </a:p>
          <a:p>
            <a:endParaRPr lang="en-CA" altLang="en-US" sz="1800"/>
          </a:p>
          <a:p>
            <a:r>
              <a:rPr lang="en-CA" altLang="en-US" sz="1800"/>
              <a:t>Click next</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317625"/>
            <a:ext cx="5421313"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a:t>How to Apply for an EODSA Player Card</a:t>
            </a:r>
          </a:p>
        </p:txBody>
      </p:sp>
      <p:sp>
        <p:nvSpPr>
          <p:cNvPr id="29699" name="Content Placeholder 2"/>
          <p:cNvSpPr>
            <a:spLocks noGrp="1"/>
          </p:cNvSpPr>
          <p:nvPr>
            <p:ph idx="1"/>
          </p:nvPr>
        </p:nvSpPr>
        <p:spPr>
          <a:xfrm>
            <a:off x="7062788" y="1293813"/>
            <a:ext cx="1911350" cy="4483100"/>
          </a:xfrm>
        </p:spPr>
        <p:txBody>
          <a:bodyPr/>
          <a:lstStyle/>
          <a:p>
            <a:r>
              <a:rPr lang="en-CA" altLang="en-US" sz="1800"/>
              <a:t>Summary page</a:t>
            </a:r>
          </a:p>
          <a:p>
            <a:endParaRPr lang="en-CA" altLang="en-US" sz="1800"/>
          </a:p>
          <a:p>
            <a:r>
              <a:rPr lang="en-CA" altLang="en-US" sz="1800"/>
              <a:t>Make sure your information is correct</a:t>
            </a:r>
          </a:p>
          <a:p>
            <a:endParaRPr lang="en-CA" altLang="en-US" sz="1800"/>
          </a:p>
          <a:p>
            <a:r>
              <a:rPr lang="en-CA" altLang="en-US" sz="1800"/>
              <a:t>If your information is correct click submit.</a:t>
            </a:r>
          </a:p>
          <a:p>
            <a:endParaRPr lang="en-CA" altLang="en-US" sz="1800"/>
          </a:p>
          <a:p>
            <a:endParaRPr lang="en-CA" altLang="en-US" sz="1800"/>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35063"/>
            <a:ext cx="69548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a:t>How to Apply for an EODSA Player Card</a:t>
            </a:r>
          </a:p>
        </p:txBody>
      </p:sp>
      <p:sp>
        <p:nvSpPr>
          <p:cNvPr id="30723" name="Content Placeholder 2"/>
          <p:cNvSpPr>
            <a:spLocks noGrp="1"/>
          </p:cNvSpPr>
          <p:nvPr>
            <p:ph idx="1"/>
          </p:nvPr>
        </p:nvSpPr>
        <p:spPr>
          <a:xfrm>
            <a:off x="6483350" y="1457325"/>
            <a:ext cx="2490788" cy="4733925"/>
          </a:xfrm>
        </p:spPr>
        <p:txBody>
          <a:bodyPr/>
          <a:lstStyle/>
          <a:p>
            <a:r>
              <a:rPr lang="en-CA" altLang="en-US" sz="1800"/>
              <a:t>Note that the NCISL does not pay for player cards.</a:t>
            </a:r>
          </a:p>
          <a:p>
            <a:endParaRPr lang="en-CA" altLang="en-US" sz="1800"/>
          </a:p>
          <a:p>
            <a:r>
              <a:rPr lang="en-CA" altLang="en-US" sz="1800"/>
              <a:t>You can pay through PayPal or credit card.</a:t>
            </a:r>
          </a:p>
          <a:p>
            <a:endParaRPr lang="en-CA" altLang="en-US" sz="1800"/>
          </a:p>
          <a:p>
            <a:r>
              <a:rPr lang="en-CA" altLang="en-US" sz="1800"/>
              <a:t>If you do not have a PayPal account, click here to pay by credit card.</a:t>
            </a:r>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457325"/>
            <a:ext cx="61499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5" name="Straight Arrow Connector 5"/>
          <p:cNvCxnSpPr>
            <a:cxnSpLocks noChangeShapeType="1"/>
          </p:cNvCxnSpPr>
          <p:nvPr/>
        </p:nvCxnSpPr>
        <p:spPr bwMode="auto">
          <a:xfrm flipH="1">
            <a:off x="4308475" y="4489450"/>
            <a:ext cx="2430463" cy="865188"/>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a:t>How to Apply for an EODSA Player Card</a:t>
            </a:r>
          </a:p>
        </p:txBody>
      </p:sp>
      <p:sp>
        <p:nvSpPr>
          <p:cNvPr id="31747" name="Content Placeholder 2"/>
          <p:cNvSpPr>
            <a:spLocks noGrp="1"/>
          </p:cNvSpPr>
          <p:nvPr>
            <p:ph idx="1"/>
          </p:nvPr>
        </p:nvSpPr>
        <p:spPr/>
        <p:txBody>
          <a:bodyPr/>
          <a:lstStyle/>
          <a:p>
            <a:r>
              <a:rPr lang="en-CA" altLang="en-US"/>
              <a:t>The EODSA gets very busy closer to season start – DO NOT DELAY in applying for player cards.</a:t>
            </a:r>
          </a:p>
          <a:p>
            <a:endParaRPr lang="en-CA" altLang="en-US"/>
          </a:p>
          <a:p>
            <a:r>
              <a:rPr lang="en-CA" altLang="en-US"/>
              <a:t>EODSA player cards will be the only accepted ID once the regular season starts</a:t>
            </a:r>
          </a:p>
          <a:p>
            <a:endParaRPr lang="en-CA" altLang="en-US"/>
          </a:p>
          <a:p>
            <a:endParaRPr lang="en-CA"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dirty="0"/>
              <a:t>Player Eligibility</a:t>
            </a:r>
          </a:p>
        </p:txBody>
      </p:sp>
      <p:sp>
        <p:nvSpPr>
          <p:cNvPr id="14339" name="Rectangle 4"/>
          <p:cNvSpPr>
            <a:spLocks noChangeArrowheads="1"/>
          </p:cNvSpPr>
          <p:nvPr/>
        </p:nvSpPr>
        <p:spPr bwMode="auto">
          <a:xfrm>
            <a:off x="219075" y="1257300"/>
            <a:ext cx="87058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50000"/>
              </a:spcBef>
              <a:buChar char="•"/>
              <a:defRPr sz="2400">
                <a:solidFill>
                  <a:schemeClr val="tx1"/>
                </a:solidFill>
                <a:latin typeface="Arial" panose="020B0604020202020204" pitchFamily="34" charset="0"/>
              </a:defRPr>
            </a:lvl1pPr>
            <a:lvl2pPr marL="742950" indent="-285750">
              <a:lnSpc>
                <a:spcPct val="85000"/>
              </a:lnSpc>
              <a:spcBef>
                <a:spcPct val="50000"/>
              </a:spcBef>
              <a:buChar char="•"/>
              <a:defRPr sz="2200">
                <a:solidFill>
                  <a:schemeClr val="tx1"/>
                </a:solidFill>
                <a:latin typeface="Arial" panose="020B0604020202020204" pitchFamily="34" charset="0"/>
              </a:defRPr>
            </a:lvl2pPr>
            <a:lvl3pPr marL="1143000" indent="-228600">
              <a:lnSpc>
                <a:spcPct val="85000"/>
              </a:lnSpc>
              <a:spcBef>
                <a:spcPct val="5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CA" altLang="en-US" sz="1800" b="1" dirty="0"/>
              <a:t>2. Eligibility policy for players are registered in other leagues</a:t>
            </a:r>
            <a:br>
              <a:rPr lang="en-CA" altLang="en-US" sz="1800" b="1" dirty="0"/>
            </a:br>
            <a:r>
              <a:rPr lang="en-CA" altLang="en-US" sz="1800" dirty="0"/>
              <a:t>Players may be registered with NCISL teams according to the league bylaws and the following policy</a:t>
            </a:r>
            <a:br>
              <a:rPr lang="en-CA" altLang="en-US" sz="1800" dirty="0"/>
            </a:br>
            <a:br>
              <a:rPr lang="en-CA" altLang="en-US" sz="1800" dirty="0"/>
            </a:br>
            <a:r>
              <a:rPr lang="en-CA" altLang="en-US" sz="1800" b="1" dirty="0"/>
              <a:t>NCISL Men Divisions 1 and 2</a:t>
            </a:r>
            <a:r>
              <a:rPr lang="en-CA" altLang="en-US" sz="1800" dirty="0"/>
              <a:t> </a:t>
            </a:r>
            <a:br>
              <a:rPr lang="en-CA" altLang="en-US" sz="1800" dirty="0"/>
            </a:br>
            <a:r>
              <a:rPr lang="en-CA" altLang="en-US" sz="1800" dirty="0"/>
              <a:t>Players registered in the following divisions </a:t>
            </a:r>
            <a:r>
              <a:rPr lang="en-CA" altLang="en-US" sz="1800" b="1" u="sng" dirty="0"/>
              <a:t>can not </a:t>
            </a:r>
            <a:r>
              <a:rPr lang="en-CA" altLang="en-US" sz="1800" dirty="0"/>
              <a:t>be registered as players or play on a TRP in the NCISL.</a:t>
            </a:r>
            <a:br>
              <a:rPr lang="en-CA" altLang="en-US" sz="1800" dirty="0"/>
            </a:br>
            <a:br>
              <a:rPr lang="en-CA" altLang="en-US" sz="1800" dirty="0"/>
            </a:br>
            <a:r>
              <a:rPr lang="en-CA" altLang="en-US" sz="1800" dirty="0"/>
              <a:t>   OCSL Men Premier or any league higher than this on the OS pyramid</a:t>
            </a:r>
            <a:br>
              <a:rPr lang="en-CA" altLang="en-US" sz="1800" dirty="0"/>
            </a:br>
            <a:r>
              <a:rPr lang="en-CA" altLang="en-US" sz="1800" dirty="0"/>
              <a:t>   OCSL Men C1</a:t>
            </a:r>
            <a:br>
              <a:rPr lang="en-CA" altLang="en-US" sz="1800" dirty="0"/>
            </a:br>
            <a:r>
              <a:rPr lang="en-CA" altLang="en-US" sz="1800" dirty="0"/>
              <a:t>   ERSL Men Under 21</a:t>
            </a:r>
          </a:p>
          <a:p>
            <a:pPr eaLnBrk="1" hangingPunct="1">
              <a:lnSpc>
                <a:spcPct val="100000"/>
              </a:lnSpc>
              <a:spcBef>
                <a:spcPct val="0"/>
              </a:spcBef>
              <a:buFontTx/>
              <a:buNone/>
            </a:pPr>
            <a:endParaRPr lang="en-CA" altLang="en-US" sz="1800" dirty="0"/>
          </a:p>
          <a:p>
            <a:pPr eaLnBrk="1" hangingPunct="1">
              <a:lnSpc>
                <a:spcPct val="100000"/>
              </a:lnSpc>
              <a:spcBef>
                <a:spcPct val="0"/>
              </a:spcBef>
              <a:buFontTx/>
              <a:buNone/>
            </a:pPr>
            <a:r>
              <a:rPr lang="en-CA" altLang="en-US" sz="1800" b="1" dirty="0"/>
              <a:t>NCISL Men Divisions 3 and 4</a:t>
            </a:r>
            <a:r>
              <a:rPr lang="en-CA" altLang="en-US" sz="1800" dirty="0"/>
              <a:t> </a:t>
            </a:r>
            <a:br>
              <a:rPr lang="en-CA" altLang="en-US" sz="1800" dirty="0"/>
            </a:br>
            <a:r>
              <a:rPr lang="en-CA" altLang="en-US" sz="1800" dirty="0"/>
              <a:t>Players registered in the following divisions </a:t>
            </a:r>
            <a:r>
              <a:rPr lang="en-CA" altLang="en-US" sz="1800" b="1" u="sng" dirty="0"/>
              <a:t>can not </a:t>
            </a:r>
            <a:r>
              <a:rPr lang="en-CA" altLang="en-US" sz="1800" dirty="0"/>
              <a:t>be registered as players or play on a TRP in the NCISL.</a:t>
            </a:r>
            <a:br>
              <a:rPr lang="en-CA" altLang="en-US" sz="1800" dirty="0"/>
            </a:br>
            <a:br>
              <a:rPr lang="en-CA" altLang="en-US" sz="1800" dirty="0"/>
            </a:br>
            <a:r>
              <a:rPr lang="en-CA" altLang="en-US" sz="1800" dirty="0"/>
              <a:t>   OCSL Men/Women’s Premier	 OCSL Men C3 		</a:t>
            </a:r>
            <a:br>
              <a:rPr lang="en-CA" altLang="en-US" sz="1800" dirty="0"/>
            </a:br>
            <a:r>
              <a:rPr lang="en-CA" altLang="en-US" sz="1800" dirty="0"/>
              <a:t>   OCSL Men C1			 OCSL Men C4</a:t>
            </a:r>
            <a:br>
              <a:rPr lang="en-CA" altLang="en-US" sz="1800" dirty="0"/>
            </a:br>
            <a:r>
              <a:rPr lang="en-CA" altLang="en-US" sz="1800" dirty="0"/>
              <a:t>   OCSL Men C2 			 OCSL Men C5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9F67-EB3F-46EF-82C7-DED08D01732F}"/>
              </a:ext>
            </a:extLst>
          </p:cNvPr>
          <p:cNvSpPr>
            <a:spLocks noGrp="1"/>
          </p:cNvSpPr>
          <p:nvPr>
            <p:ph type="title"/>
          </p:nvPr>
        </p:nvSpPr>
        <p:spPr/>
        <p:txBody>
          <a:bodyPr/>
          <a:lstStyle/>
          <a:p>
            <a:r>
              <a:rPr lang="en-CA" dirty="0"/>
              <a:t>Player Eligibility Women’s Division</a:t>
            </a:r>
          </a:p>
        </p:txBody>
      </p:sp>
      <p:sp>
        <p:nvSpPr>
          <p:cNvPr id="3" name="Content Placeholder 2">
            <a:extLst>
              <a:ext uri="{FF2B5EF4-FFF2-40B4-BE49-F238E27FC236}">
                <a16:creationId xmlns:a16="http://schemas.microsoft.com/office/drawing/2014/main" id="{A0B231F6-3C24-49C6-9A29-89F4157AD84C}"/>
              </a:ext>
            </a:extLst>
          </p:cNvPr>
          <p:cNvSpPr>
            <a:spLocks noGrp="1"/>
          </p:cNvSpPr>
          <p:nvPr>
            <p:ph idx="1"/>
          </p:nvPr>
        </p:nvSpPr>
        <p:spPr/>
        <p:txBody>
          <a:bodyPr/>
          <a:lstStyle/>
          <a:p>
            <a:r>
              <a:rPr lang="en-US" dirty="0"/>
              <a:t>Players registered in the following divisions can not be registered as players in the NCISL.</a:t>
            </a:r>
          </a:p>
          <a:p>
            <a:pPr lvl="1"/>
            <a:r>
              <a:rPr lang="en-US" dirty="0"/>
              <a:t>OCSL Women Premier or any league higher than this on the Ontario Soccer pyramid</a:t>
            </a:r>
            <a:endParaRPr lang="en-CA" dirty="0"/>
          </a:p>
        </p:txBody>
      </p:sp>
    </p:spTree>
    <p:extLst>
      <p:ext uri="{BB962C8B-B14F-4D97-AF65-F5344CB8AC3E}">
        <p14:creationId xmlns:p14="http://schemas.microsoft.com/office/powerpoint/2010/main" val="426436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Promotion &amp; Relegation for 2018</a:t>
            </a:r>
          </a:p>
        </p:txBody>
      </p:sp>
      <p:graphicFrame>
        <p:nvGraphicFramePr>
          <p:cNvPr id="3" name="Table 2"/>
          <p:cNvGraphicFramePr>
            <a:graphicFrameLocks noGrp="1"/>
          </p:cNvGraphicFramePr>
          <p:nvPr>
            <p:extLst>
              <p:ext uri="{D42A27DB-BD31-4B8C-83A1-F6EECF244321}">
                <p14:modId xmlns:p14="http://schemas.microsoft.com/office/powerpoint/2010/main" val="123732486"/>
              </p:ext>
            </p:extLst>
          </p:nvPr>
        </p:nvGraphicFramePr>
        <p:xfrm>
          <a:off x="1800225" y="1463675"/>
          <a:ext cx="5843587" cy="3116264"/>
        </p:xfrm>
        <a:graphic>
          <a:graphicData uri="http://schemas.openxmlformats.org/drawingml/2006/table">
            <a:tbl>
              <a:tblPr/>
              <a:tblGrid>
                <a:gridCol w="1435465">
                  <a:extLst>
                    <a:ext uri="{9D8B030D-6E8A-4147-A177-3AD203B41FA5}">
                      <a16:colId xmlns:a16="http://schemas.microsoft.com/office/drawing/2014/main" val="20000"/>
                    </a:ext>
                  </a:extLst>
                </a:gridCol>
                <a:gridCol w="2113638">
                  <a:extLst>
                    <a:ext uri="{9D8B030D-6E8A-4147-A177-3AD203B41FA5}">
                      <a16:colId xmlns:a16="http://schemas.microsoft.com/office/drawing/2014/main" val="20001"/>
                    </a:ext>
                  </a:extLst>
                </a:gridCol>
                <a:gridCol w="2294484">
                  <a:extLst>
                    <a:ext uri="{9D8B030D-6E8A-4147-A177-3AD203B41FA5}">
                      <a16:colId xmlns:a16="http://schemas.microsoft.com/office/drawing/2014/main" val="20002"/>
                    </a:ext>
                  </a:extLst>
                </a:gridCol>
              </a:tblGrid>
              <a:tr h="467439">
                <a:tc>
                  <a:txBody>
                    <a:bodyPr/>
                    <a:lstStyle/>
                    <a:p>
                      <a:pPr algn="ctr" fontAlgn="b"/>
                      <a:r>
                        <a:rPr lang="en-CA" sz="1800" b="1" i="0" u="none" strike="noStrike" dirty="0">
                          <a:solidFill>
                            <a:srgbClr val="FFFFFF"/>
                          </a:solidFill>
                          <a:effectLst/>
                          <a:latin typeface="Arial" panose="020B0604020202020204" pitchFamily="34" charset="0"/>
                        </a:rPr>
                        <a:t>Division</a:t>
                      </a:r>
                    </a:p>
                  </a:txBody>
                  <a:tcPr marL="9525" marR="9525" marT="95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n-CA" sz="1800" b="1" i="0" u="none" strike="noStrike">
                          <a:solidFill>
                            <a:srgbClr val="FFFFFF"/>
                          </a:solidFill>
                          <a:effectLst/>
                          <a:latin typeface="Arial" panose="020B0604020202020204" pitchFamily="34" charset="0"/>
                        </a:rPr>
                        <a:t>Promotion</a:t>
                      </a:r>
                    </a:p>
                  </a:txBody>
                  <a:tcPr marL="9525" marR="9525" marT="9524" marB="0" anchor="b">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n-CA" sz="1800" b="1" i="0" u="none" strike="noStrike">
                          <a:solidFill>
                            <a:srgbClr val="FFFFFF"/>
                          </a:solidFill>
                          <a:effectLst/>
                          <a:latin typeface="Arial" panose="020B0604020202020204" pitchFamily="34" charset="0"/>
                        </a:rPr>
                        <a:t>Relegation</a:t>
                      </a:r>
                    </a:p>
                  </a:txBody>
                  <a:tcPr marL="9525" marR="9525" marT="9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10000"/>
                  </a:ext>
                </a:extLst>
              </a:tr>
              <a:tr h="439110">
                <a:tc>
                  <a:txBody>
                    <a:bodyPr/>
                    <a:lstStyle/>
                    <a:p>
                      <a:pPr algn="ctr" fontAlgn="b"/>
                      <a:r>
                        <a:rPr lang="en-CA" sz="1800" b="0" i="0" u="none" strike="noStrike">
                          <a:effectLst/>
                          <a:latin typeface="Arial" panose="020B0604020202020204" pitchFamily="34" charset="0"/>
                        </a:rPr>
                        <a:t>1</a:t>
                      </a:r>
                    </a:p>
                  </a:txBody>
                  <a:tcPr marL="9525" marR="9525" marT="952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CA" sz="1800" b="0" i="0" u="none" strike="noStrike" dirty="0">
                        <a:effectLst/>
                        <a:latin typeface="Arial" panose="020B0604020202020204" pitchFamily="34" charset="0"/>
                      </a:endParaRPr>
                    </a:p>
                  </a:txBody>
                  <a:tcPr marL="9525" marR="9525" marT="9524" marB="0" anchor="b">
                    <a:lnL>
                      <a:noFill/>
                    </a:lnL>
                    <a:lnR>
                      <a:noFill/>
                    </a:lnR>
                    <a:lnT>
                      <a:noFill/>
                    </a:lnT>
                    <a:lnB>
                      <a:noFill/>
                    </a:lnB>
                  </a:tcPr>
                </a:tc>
                <a:tc>
                  <a:txBody>
                    <a:bodyPr/>
                    <a:lstStyle/>
                    <a:p>
                      <a:pPr algn="ctr" fontAlgn="b"/>
                      <a:r>
                        <a:rPr lang="en-CA" sz="1800" b="0" i="0" u="none" strike="noStrike" dirty="0">
                          <a:effectLst/>
                          <a:latin typeface="Arial" panose="020B0604020202020204" pitchFamily="34" charset="0"/>
                        </a:rPr>
                        <a:t>Last Place</a:t>
                      </a:r>
                    </a:p>
                  </a:txBody>
                  <a:tcPr marL="9525" marR="9525" marT="952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439110">
                <a:tc>
                  <a:txBody>
                    <a:bodyPr/>
                    <a:lstStyle/>
                    <a:p>
                      <a:pPr algn="ctr" fontAlgn="b"/>
                      <a:r>
                        <a:rPr lang="en-CA" sz="1800" b="0" i="0" u="none" strike="noStrike">
                          <a:effectLst/>
                          <a:latin typeface="Arial" panose="020B0604020202020204" pitchFamily="34" charset="0"/>
                        </a:rPr>
                        <a:t>2</a:t>
                      </a:r>
                    </a:p>
                  </a:txBody>
                  <a:tcPr marL="9525" marR="9525" marT="952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800" b="0" i="0" u="none" strike="noStrike" dirty="0">
                          <a:effectLst/>
                          <a:latin typeface="Arial" panose="020B0604020202020204" pitchFamily="34" charset="0"/>
                        </a:rPr>
                        <a:t>1</a:t>
                      </a:r>
                      <a:r>
                        <a:rPr lang="en-CA" sz="1800" b="0" i="0" u="none" strike="noStrike" baseline="30000" dirty="0">
                          <a:effectLst/>
                          <a:latin typeface="Arial" panose="020B0604020202020204" pitchFamily="34" charset="0"/>
                        </a:rPr>
                        <a:t>st</a:t>
                      </a:r>
                      <a:r>
                        <a:rPr lang="en-CA" sz="1800" b="0" i="0" u="none" strike="noStrike" dirty="0">
                          <a:effectLst/>
                          <a:latin typeface="Arial" panose="020B0604020202020204" pitchFamily="34" charset="0"/>
                        </a:rPr>
                        <a:t> Place</a:t>
                      </a:r>
                    </a:p>
                  </a:txBody>
                  <a:tcPr marL="9525" marR="9525" marT="9524" marB="0" anchor="b">
                    <a:lnL>
                      <a:noFill/>
                    </a:lnL>
                    <a:lnR>
                      <a:noFill/>
                    </a:lnR>
                    <a:lnT>
                      <a:noFill/>
                    </a:lnT>
                    <a:lnB>
                      <a:noFill/>
                    </a:lnB>
                  </a:tcPr>
                </a:tc>
                <a:tc>
                  <a:txBody>
                    <a:bodyPr/>
                    <a:lstStyle/>
                    <a:p>
                      <a:pPr algn="ctr" fontAlgn="b"/>
                      <a:r>
                        <a:rPr lang="en-CA" sz="1800" b="0" i="0" u="none" strike="noStrike" dirty="0">
                          <a:effectLst/>
                          <a:latin typeface="Arial" panose="020B0604020202020204" pitchFamily="34" charset="0"/>
                        </a:rPr>
                        <a:t>Last</a:t>
                      </a:r>
                      <a:r>
                        <a:rPr lang="en-CA" sz="1800" b="0" i="0" u="none" strike="noStrike" baseline="0" dirty="0">
                          <a:effectLst/>
                          <a:latin typeface="Arial" panose="020B0604020202020204" pitchFamily="34" charset="0"/>
                        </a:rPr>
                        <a:t> Place</a:t>
                      </a:r>
                      <a:endParaRPr lang="en-CA" sz="1800" b="0" i="0" u="none" strike="noStrike" dirty="0">
                        <a:effectLst/>
                        <a:latin typeface="Arial" panose="020B0604020202020204" pitchFamily="34" charset="0"/>
                      </a:endParaRPr>
                    </a:p>
                  </a:txBody>
                  <a:tcPr marL="9525" marR="9525" marT="952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439110">
                <a:tc>
                  <a:txBody>
                    <a:bodyPr/>
                    <a:lstStyle/>
                    <a:p>
                      <a:pPr algn="ctr" fontAlgn="b"/>
                      <a:r>
                        <a:rPr lang="en-CA" sz="1800" b="0" i="0" u="none" strike="noStrike">
                          <a:effectLst/>
                          <a:latin typeface="Arial" panose="020B0604020202020204" pitchFamily="34" charset="0"/>
                        </a:rPr>
                        <a:t>3</a:t>
                      </a:r>
                    </a:p>
                  </a:txBody>
                  <a:tcPr marL="9525" marR="9525" marT="952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800" b="0" i="0" u="none" strike="noStrike" dirty="0">
                          <a:effectLst/>
                          <a:latin typeface="Arial" panose="020B0604020202020204" pitchFamily="34" charset="0"/>
                        </a:rPr>
                        <a:t>1</a:t>
                      </a:r>
                      <a:r>
                        <a:rPr lang="en-CA" sz="1800" b="0" i="0" u="none" strike="noStrike" baseline="30000" dirty="0">
                          <a:effectLst/>
                          <a:latin typeface="Arial" panose="020B0604020202020204" pitchFamily="34" charset="0"/>
                        </a:rPr>
                        <a:t>st</a:t>
                      </a:r>
                      <a:r>
                        <a:rPr lang="en-CA" sz="1800" b="0" i="0" u="none" strike="noStrike" baseline="0" dirty="0">
                          <a:effectLst/>
                          <a:latin typeface="Arial" panose="020B0604020202020204" pitchFamily="34" charset="0"/>
                        </a:rPr>
                        <a:t> </a:t>
                      </a:r>
                      <a:r>
                        <a:rPr lang="en-CA" sz="1800" b="0" i="0" u="none" strike="noStrike" dirty="0">
                          <a:effectLst/>
                          <a:latin typeface="Arial" panose="020B0604020202020204" pitchFamily="34" charset="0"/>
                        </a:rPr>
                        <a:t>&amp; 2</a:t>
                      </a:r>
                      <a:r>
                        <a:rPr lang="en-CA" sz="1800" b="0" i="0" u="none" strike="noStrike" baseline="30000" dirty="0">
                          <a:effectLst/>
                          <a:latin typeface="Arial" panose="020B0604020202020204" pitchFamily="34" charset="0"/>
                        </a:rPr>
                        <a:t>nd</a:t>
                      </a:r>
                      <a:r>
                        <a:rPr lang="en-CA" sz="1800" b="0" i="0" u="none" strike="noStrike" dirty="0">
                          <a:effectLst/>
                          <a:latin typeface="Arial" panose="020B0604020202020204" pitchFamily="34" charset="0"/>
                        </a:rPr>
                        <a:t> Place</a:t>
                      </a:r>
                    </a:p>
                  </a:txBody>
                  <a:tcPr marL="9525" marR="9525" marT="9524" marB="0" anchor="b">
                    <a:lnL>
                      <a:noFill/>
                    </a:lnL>
                    <a:lnR>
                      <a:noFill/>
                    </a:lnR>
                    <a:lnT>
                      <a:noFill/>
                    </a:lnT>
                    <a:lnB>
                      <a:noFill/>
                    </a:lnB>
                  </a:tcPr>
                </a:tc>
                <a:tc>
                  <a:txBody>
                    <a:bodyPr/>
                    <a:lstStyle/>
                    <a:p>
                      <a:pPr algn="ctr" fontAlgn="b"/>
                      <a:r>
                        <a:rPr lang="en-CA" sz="1800" b="0" i="0" u="none" strike="noStrike">
                          <a:effectLst/>
                          <a:latin typeface="Arial" panose="020B0604020202020204" pitchFamily="34" charset="0"/>
                        </a:rPr>
                        <a:t>Last Place</a:t>
                      </a:r>
                    </a:p>
                  </a:txBody>
                  <a:tcPr marL="9525" marR="9525" marT="952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39110">
                <a:tc>
                  <a:txBody>
                    <a:bodyPr/>
                    <a:lstStyle/>
                    <a:p>
                      <a:pPr algn="ctr" fontAlgn="b"/>
                      <a:r>
                        <a:rPr lang="en-CA" sz="1800" b="0" i="0" u="none" strike="noStrike">
                          <a:effectLst/>
                          <a:latin typeface="Arial" panose="020B0604020202020204" pitchFamily="34" charset="0"/>
                        </a:rPr>
                        <a:t>4</a:t>
                      </a:r>
                    </a:p>
                  </a:txBody>
                  <a:tcPr marL="9525" marR="9525" marT="952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800" b="0" i="0" u="none" strike="noStrike" dirty="0">
                          <a:effectLst/>
                          <a:latin typeface="Arial" panose="020B0604020202020204" pitchFamily="34" charset="0"/>
                        </a:rPr>
                        <a:t>1</a:t>
                      </a:r>
                      <a:r>
                        <a:rPr lang="en-CA" sz="1800" b="0" i="0" u="none" strike="noStrike" baseline="30000" dirty="0">
                          <a:effectLst/>
                          <a:latin typeface="Arial" panose="020B0604020202020204" pitchFamily="34" charset="0"/>
                        </a:rPr>
                        <a:t>st</a:t>
                      </a:r>
                      <a:r>
                        <a:rPr lang="en-CA" sz="1800" b="0" i="0" u="none" strike="noStrike" dirty="0">
                          <a:effectLst/>
                          <a:latin typeface="Arial" panose="020B0604020202020204" pitchFamily="34" charset="0"/>
                        </a:rPr>
                        <a:t> &amp; 2</a:t>
                      </a:r>
                      <a:r>
                        <a:rPr lang="en-CA" sz="1800" b="0" i="0" u="none" strike="noStrike" baseline="30000" dirty="0">
                          <a:effectLst/>
                          <a:latin typeface="Arial" panose="020B0604020202020204" pitchFamily="34" charset="0"/>
                        </a:rPr>
                        <a:t>nd</a:t>
                      </a:r>
                      <a:r>
                        <a:rPr lang="en-CA" sz="1800" b="0" i="0" u="none" strike="noStrike" dirty="0">
                          <a:effectLst/>
                          <a:latin typeface="Arial" panose="020B0604020202020204" pitchFamily="34" charset="0"/>
                        </a:rPr>
                        <a:t> Place</a:t>
                      </a:r>
                    </a:p>
                  </a:txBody>
                  <a:tcPr marL="9525" marR="9525" marT="9524" marB="0" anchor="b">
                    <a:lnL>
                      <a:noFill/>
                    </a:lnL>
                    <a:lnR>
                      <a:noFill/>
                    </a:lnR>
                    <a:lnT>
                      <a:noFill/>
                    </a:lnT>
                    <a:lnB>
                      <a:noFill/>
                    </a:lnB>
                  </a:tcPr>
                </a:tc>
                <a:tc>
                  <a:txBody>
                    <a:bodyPr/>
                    <a:lstStyle/>
                    <a:p>
                      <a:pPr algn="ctr" fontAlgn="b"/>
                      <a:r>
                        <a:rPr lang="en-CA" sz="1800" b="0" i="0" u="none" strike="noStrike">
                          <a:effectLst/>
                          <a:latin typeface="Arial" panose="020B0604020202020204" pitchFamily="34" charset="0"/>
                        </a:rPr>
                        <a:t> </a:t>
                      </a:r>
                    </a:p>
                  </a:txBody>
                  <a:tcPr marL="9525" marR="9525" marT="952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39110">
                <a:tc>
                  <a:txBody>
                    <a:bodyPr/>
                    <a:lstStyle/>
                    <a:p>
                      <a:pPr algn="ctr" fontAlgn="b"/>
                      <a:r>
                        <a:rPr lang="en-CA" sz="1800" b="0" i="0" u="none" strike="noStrike">
                          <a:effectLst/>
                          <a:latin typeface="Arial" panose="020B0604020202020204" pitchFamily="34" charset="0"/>
                        </a:rPr>
                        <a:t>Women 1</a:t>
                      </a:r>
                    </a:p>
                  </a:txBody>
                  <a:tcPr marL="9525" marR="9525" marT="952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CA" sz="1800" b="0" i="0" u="none" strike="noStrike" dirty="0">
                        <a:effectLst/>
                        <a:latin typeface="Arial" panose="020B0604020202020204" pitchFamily="34" charset="0"/>
                      </a:endParaRPr>
                    </a:p>
                  </a:txBody>
                  <a:tcPr marL="9525" marR="9525" marT="9524" marB="0" anchor="b">
                    <a:lnL>
                      <a:noFill/>
                    </a:lnL>
                    <a:lnR>
                      <a:noFill/>
                    </a:lnR>
                    <a:lnT>
                      <a:noFill/>
                    </a:lnT>
                    <a:lnB>
                      <a:noFill/>
                    </a:lnB>
                  </a:tcPr>
                </a:tc>
                <a:tc>
                  <a:txBody>
                    <a:bodyPr/>
                    <a:lstStyle/>
                    <a:p>
                      <a:pPr algn="ctr" fontAlgn="b"/>
                      <a:r>
                        <a:rPr lang="en-CA" sz="1800" b="0" i="0" u="none" strike="noStrike">
                          <a:effectLst/>
                          <a:latin typeface="Arial" panose="020B0604020202020204" pitchFamily="34" charset="0"/>
                        </a:rPr>
                        <a:t>Last Place</a:t>
                      </a:r>
                    </a:p>
                  </a:txBody>
                  <a:tcPr marL="9525" marR="9525" marT="952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53275">
                <a:tc>
                  <a:txBody>
                    <a:bodyPr/>
                    <a:lstStyle/>
                    <a:p>
                      <a:pPr algn="ctr" fontAlgn="b"/>
                      <a:r>
                        <a:rPr lang="en-CA" sz="1800" b="0" i="0" u="none" strike="noStrike">
                          <a:effectLst/>
                          <a:latin typeface="Arial" panose="020B0604020202020204" pitchFamily="34" charset="0"/>
                        </a:rPr>
                        <a:t>Women 2</a:t>
                      </a:r>
                    </a:p>
                  </a:txBody>
                  <a:tcPr marL="9525" marR="9525" marT="952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1800" b="0" i="0" u="none" strike="noStrike">
                          <a:effectLst/>
                          <a:latin typeface="Arial" panose="020B0604020202020204" pitchFamily="34" charset="0"/>
                        </a:rPr>
                        <a:t>1st Place</a:t>
                      </a:r>
                    </a:p>
                  </a:txBody>
                  <a:tcPr marL="9525" marR="9525" marT="952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CA" sz="1800" b="0" i="0" u="none" strike="noStrike" dirty="0">
                          <a:effectLst/>
                          <a:latin typeface="Arial" panose="020B0604020202020204" pitchFamily="34" charset="0"/>
                        </a:rPr>
                        <a:t> </a:t>
                      </a:r>
                    </a:p>
                  </a:txBody>
                  <a:tcPr marL="9525" marR="9525" marT="952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717-EE15-45A8-91EB-353C1F0CBB8F}"/>
              </a:ext>
            </a:extLst>
          </p:cNvPr>
          <p:cNvSpPr>
            <a:spLocks noGrp="1"/>
          </p:cNvSpPr>
          <p:nvPr>
            <p:ph type="title"/>
          </p:nvPr>
        </p:nvSpPr>
        <p:spPr/>
        <p:txBody>
          <a:bodyPr/>
          <a:lstStyle/>
          <a:p>
            <a:r>
              <a:rPr lang="en-CA" dirty="0"/>
              <a:t>Rule Proposal – Playing for 2 teams</a:t>
            </a:r>
          </a:p>
        </p:txBody>
      </p:sp>
      <p:sp>
        <p:nvSpPr>
          <p:cNvPr id="3" name="Content Placeholder 2">
            <a:extLst>
              <a:ext uri="{FF2B5EF4-FFF2-40B4-BE49-F238E27FC236}">
                <a16:creationId xmlns:a16="http://schemas.microsoft.com/office/drawing/2014/main" id="{0F8103CE-E13C-40A6-AE04-3342423F0EF6}"/>
              </a:ext>
            </a:extLst>
          </p:cNvPr>
          <p:cNvSpPr>
            <a:spLocks noGrp="1"/>
          </p:cNvSpPr>
          <p:nvPr>
            <p:ph idx="1"/>
          </p:nvPr>
        </p:nvSpPr>
        <p:spPr>
          <a:xfrm>
            <a:off x="236538" y="1438275"/>
            <a:ext cx="8737600" cy="4338638"/>
          </a:xfrm>
        </p:spPr>
        <p:txBody>
          <a:bodyPr/>
          <a:lstStyle/>
          <a:p>
            <a:r>
              <a:rPr lang="en-CA" sz="1800" b="1" dirty="0"/>
              <a:t>Current Rule</a:t>
            </a:r>
          </a:p>
          <a:p>
            <a:pPr lvl="1"/>
            <a:r>
              <a:rPr lang="en-CA" sz="1600" dirty="0"/>
              <a:t>Rule 4 Player Registration</a:t>
            </a:r>
          </a:p>
          <a:p>
            <a:pPr marL="911225" lvl="1" indent="-342900">
              <a:buFont typeface="+mj-lt"/>
              <a:buAutoNum type="arabicPeriod"/>
            </a:pPr>
            <a:r>
              <a:rPr lang="en-CA" sz="1600" dirty="0"/>
              <a:t>All players shall be registered with the League in accordance with the current seasons registration policy.</a:t>
            </a:r>
          </a:p>
          <a:p>
            <a:pPr marL="911225" lvl="1" indent="-342900">
              <a:buFont typeface="+mj-lt"/>
              <a:buAutoNum type="arabicPeriod"/>
            </a:pPr>
            <a:r>
              <a:rPr lang="en-CA" sz="1600" dirty="0"/>
              <a:t>All players shall be at least 18 years of age.</a:t>
            </a:r>
          </a:p>
          <a:p>
            <a:pPr marL="911225" lvl="1" indent="-342900">
              <a:buFont typeface="+mj-lt"/>
              <a:buAutoNum type="arabicPeriod"/>
            </a:pPr>
            <a:r>
              <a:rPr lang="en-CA" sz="1600" b="1" dirty="0"/>
              <a:t>A player may not register with more than one NCISL Men’s team except as defined in that seasons Registration Policy.</a:t>
            </a:r>
          </a:p>
          <a:p>
            <a:pPr marL="911225" lvl="1" indent="-342900">
              <a:buFont typeface="+mj-lt"/>
              <a:buAutoNum type="arabicPeriod"/>
            </a:pPr>
            <a:endParaRPr lang="en-CA" sz="1600" dirty="0"/>
          </a:p>
          <a:p>
            <a:r>
              <a:rPr lang="en-CA" sz="1800" b="1" dirty="0"/>
              <a:t>Proposed Rule Change</a:t>
            </a:r>
          </a:p>
          <a:p>
            <a:pPr marL="968375" lvl="1" indent="-342900">
              <a:buFont typeface="+mj-lt"/>
              <a:buAutoNum type="arabicPeriod" startAt="3"/>
            </a:pPr>
            <a:r>
              <a:rPr lang="en-CA" sz="1600" dirty="0"/>
              <a:t>A player may register for a maximum of 2 teams within the NCISL</a:t>
            </a:r>
          </a:p>
          <a:p>
            <a:pPr marL="968375" lvl="1" indent="-342900">
              <a:buFont typeface="+mj-lt"/>
              <a:buAutoNum type="arabicPeriod" startAt="3"/>
            </a:pPr>
            <a:r>
              <a:rPr lang="en-CA" sz="1600" dirty="0"/>
              <a:t>A player cannot play for 2 teams in the same division</a:t>
            </a:r>
          </a:p>
          <a:p>
            <a:pPr marL="968375" lvl="1" indent="-342900">
              <a:buFont typeface="+mj-lt"/>
              <a:buAutoNum type="arabicPeriod" startAt="3"/>
            </a:pPr>
            <a:r>
              <a:rPr lang="en-CA" sz="1600" dirty="0"/>
              <a:t>A player registered in Division 1 is not eligible to play in Division 4</a:t>
            </a:r>
          </a:p>
          <a:p>
            <a:pPr marL="968375" lvl="1" indent="-342900">
              <a:buFont typeface="+mj-lt"/>
              <a:buAutoNum type="arabicPeriod" startAt="3"/>
            </a:pPr>
            <a:r>
              <a:rPr lang="en-CA" sz="1600" dirty="0"/>
              <a:t>A player who is registered to 2 teams within the NCISL may only play for 1 team in the Challenge Cup and 1 team in the President’s Cup competition. </a:t>
            </a:r>
          </a:p>
        </p:txBody>
      </p:sp>
    </p:spTree>
    <p:extLst>
      <p:ext uri="{BB962C8B-B14F-4D97-AF65-F5344CB8AC3E}">
        <p14:creationId xmlns:p14="http://schemas.microsoft.com/office/powerpoint/2010/main" val="309698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Cups</a:t>
            </a:r>
          </a:p>
        </p:txBody>
      </p:sp>
      <p:sp>
        <p:nvSpPr>
          <p:cNvPr id="33795" name="Rectangle 3"/>
          <p:cNvSpPr>
            <a:spLocks noGrp="1" noChangeArrowheads="1"/>
          </p:cNvSpPr>
          <p:nvPr>
            <p:ph type="body" idx="1"/>
          </p:nvPr>
        </p:nvSpPr>
        <p:spPr>
          <a:xfrm>
            <a:off x="236538" y="1343025"/>
            <a:ext cx="8737600" cy="4078288"/>
          </a:xfrm>
        </p:spPr>
        <p:txBody>
          <a:bodyPr/>
          <a:lstStyle/>
          <a:p>
            <a:r>
              <a:rPr lang="en-US" altLang="en-US" sz="1800" dirty="0"/>
              <a:t>Challenge Cup    – open to all men’s teams (Division 1 – 4)</a:t>
            </a:r>
          </a:p>
          <a:p>
            <a:endParaRPr lang="en-US" altLang="en-US" sz="1800" dirty="0"/>
          </a:p>
          <a:p>
            <a:r>
              <a:rPr lang="en-US" altLang="en-US" sz="1800" dirty="0"/>
              <a:t>Presidents Cup   – open to all men’s teams in Division 3 &amp; 4</a:t>
            </a:r>
          </a:p>
          <a:p>
            <a:endParaRPr lang="en-US" altLang="en-US" sz="1800" dirty="0"/>
          </a:p>
          <a:p>
            <a:r>
              <a:rPr lang="en-US" altLang="en-US" sz="1800" dirty="0"/>
              <a:t>Cups are played as a single game elimination and scheduled throughout the season</a:t>
            </a:r>
          </a:p>
          <a:p>
            <a:endParaRPr lang="en-US" altLang="en-US" sz="1800" dirty="0"/>
          </a:p>
          <a:p>
            <a:r>
              <a:rPr lang="en-US" altLang="en-US" sz="1800" dirty="0"/>
              <a:t>Tie breaking process</a:t>
            </a:r>
          </a:p>
          <a:p>
            <a:pPr lvl="1"/>
            <a:r>
              <a:rPr lang="en-US" altLang="en-US" sz="1800" dirty="0"/>
              <a:t>Penalties from the mark</a:t>
            </a:r>
          </a:p>
          <a:p>
            <a:pPr lvl="1"/>
            <a:r>
              <a:rPr lang="en-US" altLang="en-US" sz="1800" dirty="0"/>
              <a:t>Cup final will have 2 x 10 minutes, golden goal</a:t>
            </a:r>
          </a:p>
          <a:p>
            <a:pPr lvl="1"/>
            <a:endParaRPr lang="en-US" altLang="en-US" sz="1800" dirty="0"/>
          </a:p>
          <a:p>
            <a:r>
              <a:rPr lang="en-US" altLang="en-US" sz="1800" dirty="0"/>
              <a:t>Semi finals and finals will be played at the Richcraft </a:t>
            </a:r>
            <a:r>
              <a:rPr lang="en-CA" altLang="en-US" sz="1800" dirty="0"/>
              <a:t>Recreational Complex turf field </a:t>
            </a:r>
            <a:r>
              <a:rPr lang="en-US" altLang="en-US" sz="1800" dirty="0"/>
              <a:t>with Assistant Referees for the games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E1DC-5AC1-4815-866A-60F3EC4E1593}"/>
              </a:ext>
            </a:extLst>
          </p:cNvPr>
          <p:cNvSpPr>
            <a:spLocks noGrp="1"/>
          </p:cNvSpPr>
          <p:nvPr>
            <p:ph type="title"/>
          </p:nvPr>
        </p:nvSpPr>
        <p:spPr/>
        <p:txBody>
          <a:bodyPr/>
          <a:lstStyle/>
          <a:p>
            <a:r>
              <a:rPr lang="en-CA" dirty="0"/>
              <a:t>New Features </a:t>
            </a:r>
          </a:p>
        </p:txBody>
      </p:sp>
      <p:sp>
        <p:nvSpPr>
          <p:cNvPr id="3" name="Content Placeholder 2">
            <a:extLst>
              <a:ext uri="{FF2B5EF4-FFF2-40B4-BE49-F238E27FC236}">
                <a16:creationId xmlns:a16="http://schemas.microsoft.com/office/drawing/2014/main" id="{A347238E-5E47-4F44-9F4F-00A9F7609890}"/>
              </a:ext>
            </a:extLst>
          </p:cNvPr>
          <p:cNvSpPr>
            <a:spLocks noGrp="1"/>
          </p:cNvSpPr>
          <p:nvPr>
            <p:ph idx="1"/>
          </p:nvPr>
        </p:nvSpPr>
        <p:spPr>
          <a:xfrm>
            <a:off x="6696074" y="1352550"/>
            <a:ext cx="2278063" cy="4881562"/>
          </a:xfrm>
        </p:spPr>
        <p:txBody>
          <a:bodyPr/>
          <a:lstStyle/>
          <a:p>
            <a:r>
              <a:rPr lang="en-CA" sz="2000" dirty="0"/>
              <a:t>NCISL has created a Bulletin Board for members to use for look for a team or advertise for </a:t>
            </a:r>
            <a:r>
              <a:rPr lang="en-CA" sz="1800" dirty="0"/>
              <a:t>players</a:t>
            </a:r>
            <a:r>
              <a:rPr lang="en-CA" sz="2000" dirty="0"/>
              <a:t>.</a:t>
            </a:r>
          </a:p>
          <a:p>
            <a:endParaRPr lang="en-CA" sz="2000" dirty="0"/>
          </a:p>
        </p:txBody>
      </p:sp>
      <p:pic>
        <p:nvPicPr>
          <p:cNvPr id="4" name="Picture 3">
            <a:extLst>
              <a:ext uri="{FF2B5EF4-FFF2-40B4-BE49-F238E27FC236}">
                <a16:creationId xmlns:a16="http://schemas.microsoft.com/office/drawing/2014/main" id="{C7D1BE68-5E8B-46C0-B424-6687B7BFF9EC}"/>
              </a:ext>
            </a:extLst>
          </p:cNvPr>
          <p:cNvPicPr>
            <a:picLocks noChangeAspect="1"/>
          </p:cNvPicPr>
          <p:nvPr/>
        </p:nvPicPr>
        <p:blipFill>
          <a:blip r:embed="rId3"/>
          <a:stretch>
            <a:fillRect/>
          </a:stretch>
        </p:blipFill>
        <p:spPr>
          <a:xfrm>
            <a:off x="169862" y="1352550"/>
            <a:ext cx="6526213" cy="4881562"/>
          </a:xfrm>
          <a:prstGeom prst="rect">
            <a:avLst/>
          </a:prstGeom>
        </p:spPr>
      </p:pic>
    </p:spTree>
    <p:extLst>
      <p:ext uri="{BB962C8B-B14F-4D97-AF65-F5344CB8AC3E}">
        <p14:creationId xmlns:p14="http://schemas.microsoft.com/office/powerpoint/2010/main" val="302439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NCISL Game Process</a:t>
            </a:r>
          </a:p>
        </p:txBody>
      </p:sp>
      <p:sp>
        <p:nvSpPr>
          <p:cNvPr id="36867" name="Rectangle 3"/>
          <p:cNvSpPr>
            <a:spLocks noGrp="1" noChangeArrowheads="1"/>
          </p:cNvSpPr>
          <p:nvPr>
            <p:ph type="body" idx="1"/>
          </p:nvPr>
        </p:nvSpPr>
        <p:spPr>
          <a:xfrm>
            <a:off x="227013" y="1331913"/>
            <a:ext cx="8737600" cy="3975100"/>
          </a:xfrm>
        </p:spPr>
        <p:txBody>
          <a:bodyPr/>
          <a:lstStyle/>
          <a:p>
            <a:r>
              <a:rPr lang="en-US" altLang="en-US" sz="2000" dirty="0"/>
              <a:t>Bring 3 copies of the game sheet with you</a:t>
            </a:r>
          </a:p>
          <a:p>
            <a:r>
              <a:rPr lang="en-US" altLang="en-US" sz="2000" dirty="0"/>
              <a:t>Give 3 copies to the referee – referee will return 2 at the end of the game</a:t>
            </a:r>
          </a:p>
          <a:p>
            <a:r>
              <a:rPr lang="en-US" altLang="en-US" sz="2000" dirty="0"/>
              <a:t>Each team must provide a goal net and a set of corner flags</a:t>
            </a:r>
          </a:p>
          <a:p>
            <a:r>
              <a:rPr lang="en-US" altLang="en-US" sz="2000" dirty="0"/>
              <a:t>Home team provides the game ball</a:t>
            </a:r>
          </a:p>
          <a:p>
            <a:r>
              <a:rPr lang="en-US" altLang="en-US" sz="2000" dirty="0"/>
              <a:t>Away team changes if there is a uniform clash</a:t>
            </a:r>
          </a:p>
          <a:p>
            <a:r>
              <a:rPr lang="en-US" altLang="en-US" sz="2000" dirty="0"/>
              <a:t>When ARs are provided both teams have their bench on the same side</a:t>
            </a:r>
          </a:p>
          <a:p>
            <a:r>
              <a:rPr lang="en-US" altLang="en-US" sz="2000" dirty="0"/>
              <a:t>When no ARs are provided </a:t>
            </a:r>
          </a:p>
          <a:p>
            <a:pPr lvl="1"/>
            <a:r>
              <a:rPr lang="en-US" altLang="en-US" sz="1800" dirty="0"/>
              <a:t>home team decides which side to place their bench</a:t>
            </a:r>
          </a:p>
          <a:p>
            <a:pPr lvl="1"/>
            <a:r>
              <a:rPr lang="en-US" altLang="en-US" sz="1800" dirty="0"/>
              <a:t>away team takes other side</a:t>
            </a:r>
          </a:p>
          <a:p>
            <a:pPr lvl="1"/>
            <a:r>
              <a:rPr lang="en-US" altLang="en-US" sz="1800" dirty="0"/>
              <a:t>you do not change your bench at half time</a:t>
            </a:r>
          </a:p>
          <a:p>
            <a:r>
              <a:rPr lang="en-US" altLang="en-US" sz="2000" dirty="0"/>
              <a:t>Collect your completed game sheet from the referee at the end of the game and use it to enter a game report on the NCISL web site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Player Card Inspections</a:t>
            </a:r>
          </a:p>
        </p:txBody>
      </p:sp>
      <p:sp>
        <p:nvSpPr>
          <p:cNvPr id="37891" name="Rectangle 3"/>
          <p:cNvSpPr>
            <a:spLocks noGrp="1" noChangeArrowheads="1"/>
          </p:cNvSpPr>
          <p:nvPr>
            <p:ph type="body" idx="1"/>
          </p:nvPr>
        </p:nvSpPr>
        <p:spPr>
          <a:xfrm>
            <a:off x="236538" y="1382713"/>
            <a:ext cx="8737600" cy="3975100"/>
          </a:xfrm>
        </p:spPr>
        <p:txBody>
          <a:bodyPr/>
          <a:lstStyle/>
          <a:p>
            <a:r>
              <a:rPr lang="en-US" altLang="en-US" sz="2000" dirty="0"/>
              <a:t>Player card inspections are </a:t>
            </a:r>
            <a:r>
              <a:rPr lang="en-US" altLang="en-US" sz="2000" b="1" dirty="0"/>
              <a:t>mandatory</a:t>
            </a:r>
            <a:r>
              <a:rPr lang="en-US" altLang="en-US" sz="2000" dirty="0"/>
              <a:t> and must occur prior to kick off</a:t>
            </a:r>
          </a:p>
          <a:p>
            <a:r>
              <a:rPr lang="en-US" altLang="en-US" sz="2000" dirty="0"/>
              <a:t>Failure to perform a player card inspection will result in a fine of $50</a:t>
            </a:r>
          </a:p>
          <a:p>
            <a:r>
              <a:rPr lang="en-US" altLang="en-US" sz="2000" b="1" dirty="0">
                <a:solidFill>
                  <a:srgbClr val="FF0000"/>
                </a:solidFill>
              </a:rPr>
              <a:t>The Referee is now responsible for doing card inspections</a:t>
            </a:r>
            <a:r>
              <a:rPr lang="en-US" altLang="en-US" sz="2000" dirty="0"/>
              <a:t>.</a:t>
            </a:r>
          </a:p>
          <a:p>
            <a:r>
              <a:rPr lang="en-US" altLang="en-US" sz="2000" dirty="0"/>
              <a:t>Players without a card can not play – </a:t>
            </a:r>
            <a:r>
              <a:rPr lang="en-US" altLang="en-US" sz="2000" b="1" dirty="0"/>
              <a:t>no exceptions</a:t>
            </a:r>
          </a:p>
          <a:p>
            <a:r>
              <a:rPr lang="en-US" altLang="en-US" sz="2000" dirty="0"/>
              <a:t>Players who arrive late must show their cards to the Referee at half time</a:t>
            </a:r>
          </a:p>
          <a:p>
            <a:r>
              <a:rPr lang="en-US" altLang="en-US" sz="2000" dirty="0"/>
              <a:t>Players arriving after the 2</a:t>
            </a:r>
            <a:r>
              <a:rPr lang="en-US" altLang="en-US" sz="2000" baseline="30000" dirty="0"/>
              <a:t>nd</a:t>
            </a:r>
            <a:r>
              <a:rPr lang="en-US" altLang="en-US" sz="2000" dirty="0"/>
              <a:t> half has started can </a:t>
            </a:r>
            <a:r>
              <a:rPr lang="en-US" altLang="en-US" sz="2000" u="sng" dirty="0"/>
              <a:t>not</a:t>
            </a:r>
            <a:r>
              <a:rPr lang="en-US" altLang="en-US" sz="2000" dirty="0"/>
              <a:t> play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A1BF-1FE1-49D6-880F-699C2ADDCAF5}"/>
              </a:ext>
            </a:extLst>
          </p:cNvPr>
          <p:cNvSpPr>
            <a:spLocks noGrp="1"/>
          </p:cNvSpPr>
          <p:nvPr>
            <p:ph type="title"/>
          </p:nvPr>
        </p:nvSpPr>
        <p:spPr/>
        <p:txBody>
          <a:bodyPr/>
          <a:lstStyle/>
          <a:p>
            <a:r>
              <a:rPr lang="en-CA" dirty="0"/>
              <a:t>NCISL Player Card App</a:t>
            </a:r>
          </a:p>
        </p:txBody>
      </p:sp>
      <p:sp>
        <p:nvSpPr>
          <p:cNvPr id="6" name="TextBox 5">
            <a:extLst>
              <a:ext uri="{FF2B5EF4-FFF2-40B4-BE49-F238E27FC236}">
                <a16:creationId xmlns:a16="http://schemas.microsoft.com/office/drawing/2014/main" id="{D05240E5-1F8B-4201-9A44-09236EBC3DE6}"/>
              </a:ext>
            </a:extLst>
          </p:cNvPr>
          <p:cNvSpPr txBox="1"/>
          <p:nvPr/>
        </p:nvSpPr>
        <p:spPr>
          <a:xfrm>
            <a:off x="3019425" y="1676400"/>
            <a:ext cx="5953125" cy="646331"/>
          </a:xfrm>
          <a:prstGeom prst="rect">
            <a:avLst/>
          </a:prstGeom>
          <a:noFill/>
        </p:spPr>
        <p:txBody>
          <a:bodyPr wrap="square" rtlCol="0">
            <a:spAutoFit/>
          </a:bodyPr>
          <a:lstStyle/>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8" name="Content Placeholder 7">
            <a:extLst>
              <a:ext uri="{FF2B5EF4-FFF2-40B4-BE49-F238E27FC236}">
                <a16:creationId xmlns:a16="http://schemas.microsoft.com/office/drawing/2014/main" id="{F79B6F8D-10A7-4DB2-BC83-AF184F52C60D}"/>
              </a:ext>
            </a:extLst>
          </p:cNvPr>
          <p:cNvSpPr>
            <a:spLocks noGrp="1"/>
          </p:cNvSpPr>
          <p:nvPr>
            <p:ph idx="1"/>
          </p:nvPr>
        </p:nvSpPr>
        <p:spPr>
          <a:xfrm>
            <a:off x="6648450" y="1308100"/>
            <a:ext cx="2325688" cy="5198914"/>
          </a:xfrm>
        </p:spPr>
        <p:txBody>
          <a:bodyPr/>
          <a:lstStyle/>
          <a:p>
            <a:r>
              <a:rPr lang="en-CA" sz="2000" dirty="0"/>
              <a:t>Team Officials can use the E2E League Centre app to show player cards</a:t>
            </a:r>
          </a:p>
          <a:p>
            <a:endParaRPr lang="en-CA" sz="2000" dirty="0"/>
          </a:p>
          <a:p>
            <a:r>
              <a:rPr lang="en-CA" sz="2000" dirty="0"/>
              <a:t>Review the document here for exact instructions.</a:t>
            </a:r>
          </a:p>
          <a:p>
            <a:endParaRPr lang="en-CA" sz="2000" dirty="0"/>
          </a:p>
        </p:txBody>
      </p:sp>
      <p:pic>
        <p:nvPicPr>
          <p:cNvPr id="9" name="Picture 8">
            <a:extLst>
              <a:ext uri="{FF2B5EF4-FFF2-40B4-BE49-F238E27FC236}">
                <a16:creationId xmlns:a16="http://schemas.microsoft.com/office/drawing/2014/main" id="{7EDB8F05-66C6-4B5D-A6BA-75EEB51B6EFE}"/>
              </a:ext>
            </a:extLst>
          </p:cNvPr>
          <p:cNvPicPr>
            <a:picLocks noChangeAspect="1"/>
          </p:cNvPicPr>
          <p:nvPr/>
        </p:nvPicPr>
        <p:blipFill>
          <a:blip r:embed="rId2"/>
          <a:stretch>
            <a:fillRect/>
          </a:stretch>
        </p:blipFill>
        <p:spPr>
          <a:xfrm>
            <a:off x="90488" y="1308100"/>
            <a:ext cx="6415088" cy="5198914"/>
          </a:xfrm>
          <a:prstGeom prst="rect">
            <a:avLst/>
          </a:prstGeom>
        </p:spPr>
      </p:pic>
      <p:cxnSp>
        <p:nvCxnSpPr>
          <p:cNvPr id="10" name="Straight Arrow Connector 9">
            <a:extLst>
              <a:ext uri="{FF2B5EF4-FFF2-40B4-BE49-F238E27FC236}">
                <a16:creationId xmlns:a16="http://schemas.microsoft.com/office/drawing/2014/main" id="{2AF08367-B734-4EFC-B82B-163484B55028}"/>
              </a:ext>
            </a:extLst>
          </p:cNvPr>
          <p:cNvCxnSpPr>
            <a:cxnSpLocks/>
          </p:cNvCxnSpPr>
          <p:nvPr/>
        </p:nvCxnSpPr>
        <p:spPr bwMode="auto">
          <a:xfrm flipH="1" flipV="1">
            <a:off x="5895975" y="3267075"/>
            <a:ext cx="1085851" cy="257176"/>
          </a:xfrm>
          <a:prstGeom prst="straightConnector1">
            <a:avLst/>
          </a:prstGeom>
          <a:solidFill>
            <a:schemeClr val="accent1"/>
          </a:solidFill>
          <a:ln w="57150" cap="flat" cmpd="sng" algn="ctr">
            <a:solidFill>
              <a:schemeClr val="accent1">
                <a:lumMod val="75000"/>
              </a:schemeClr>
            </a:solidFill>
            <a:prstDash val="solid"/>
            <a:round/>
            <a:headEnd type="none" w="med" len="med"/>
            <a:tailEnd type="triangle"/>
          </a:ln>
          <a:effectLst/>
        </p:spPr>
      </p:cxnSp>
    </p:spTree>
    <p:extLst>
      <p:ext uri="{BB962C8B-B14F-4D97-AF65-F5344CB8AC3E}">
        <p14:creationId xmlns:p14="http://schemas.microsoft.com/office/powerpoint/2010/main" val="64978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Discipline Process</a:t>
            </a:r>
          </a:p>
        </p:txBody>
      </p:sp>
      <p:sp>
        <p:nvSpPr>
          <p:cNvPr id="38915" name="Rectangle 3"/>
          <p:cNvSpPr>
            <a:spLocks noGrp="1" noChangeArrowheads="1"/>
          </p:cNvSpPr>
          <p:nvPr>
            <p:ph type="body" idx="1"/>
          </p:nvPr>
        </p:nvSpPr>
        <p:spPr>
          <a:xfrm>
            <a:off x="236538" y="1535113"/>
            <a:ext cx="8737600" cy="3975100"/>
          </a:xfrm>
        </p:spPr>
        <p:txBody>
          <a:bodyPr/>
          <a:lstStyle/>
          <a:p>
            <a:r>
              <a:rPr lang="en-US" altLang="en-US" sz="2000" dirty="0"/>
              <a:t>The NCISL uses the Ontario Soccer Discipline Process</a:t>
            </a:r>
          </a:p>
          <a:p>
            <a:endParaRPr lang="en-US" altLang="en-US" sz="2000" dirty="0"/>
          </a:p>
          <a:p>
            <a:pPr lvl="1"/>
            <a:r>
              <a:rPr lang="en-US" altLang="en-US" sz="2000" dirty="0"/>
              <a:t>Discipline by hearing</a:t>
            </a:r>
          </a:p>
          <a:p>
            <a:pPr lvl="1"/>
            <a:endParaRPr lang="en-US" altLang="en-US" sz="2000" dirty="0"/>
          </a:p>
          <a:p>
            <a:pPr lvl="1"/>
            <a:r>
              <a:rPr lang="en-US" altLang="en-US" sz="2000" dirty="0"/>
              <a:t>Discipline by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Discipline by hearing</a:t>
            </a:r>
          </a:p>
        </p:txBody>
      </p:sp>
      <p:sp>
        <p:nvSpPr>
          <p:cNvPr id="39939" name="Rectangle 3"/>
          <p:cNvSpPr>
            <a:spLocks noGrp="1" noChangeArrowheads="1"/>
          </p:cNvSpPr>
          <p:nvPr>
            <p:ph type="body" idx="1"/>
          </p:nvPr>
        </p:nvSpPr>
        <p:spPr>
          <a:xfrm>
            <a:off x="227013" y="1306513"/>
            <a:ext cx="8737600" cy="3975100"/>
          </a:xfrm>
        </p:spPr>
        <p:txBody>
          <a:bodyPr/>
          <a:lstStyle/>
          <a:p>
            <a:r>
              <a:rPr lang="en-US" altLang="en-US" sz="2000" dirty="0"/>
              <a:t>You can not appeal a red card, instead you can request a hearing</a:t>
            </a:r>
          </a:p>
          <a:p>
            <a:endParaRPr lang="en-US" altLang="en-US" sz="2000" dirty="0"/>
          </a:p>
          <a:p>
            <a:r>
              <a:rPr lang="en-US" altLang="en-US" sz="2000"/>
              <a:t>A hearing costs $50 and must be requested in writing within 72 hours of the game</a:t>
            </a:r>
          </a:p>
          <a:p>
            <a:endParaRPr lang="en-US" altLang="en-US" sz="2000" dirty="0"/>
          </a:p>
          <a:p>
            <a:r>
              <a:rPr lang="en-US" altLang="en-US" sz="2000" dirty="0"/>
              <a:t>If you are found not guilty you will have your $50 refunded</a:t>
            </a:r>
          </a:p>
          <a:p>
            <a:endParaRPr lang="en-US" altLang="en-US" sz="2000" dirty="0"/>
          </a:p>
          <a:p>
            <a:r>
              <a:rPr lang="en-US" altLang="en-US" sz="2000" dirty="0"/>
              <a:t>You will be asked to meet a panel who will decide what action to take</a:t>
            </a:r>
          </a:p>
          <a:p>
            <a:endParaRPr lang="en-US" altLang="en-US" sz="2000" dirty="0"/>
          </a:p>
          <a:p>
            <a:r>
              <a:rPr lang="en-US" altLang="en-US" sz="2000" dirty="0"/>
              <a:t>You must attend the hearing</a:t>
            </a:r>
          </a:p>
          <a:p>
            <a:endParaRPr lang="en-US" altLang="en-US" sz="2000" dirty="0"/>
          </a:p>
          <a:p>
            <a:r>
              <a:rPr lang="en-US" altLang="en-US" sz="2000" dirty="0"/>
              <a:t>Decisions made by hearing may be appealed to the EODSA according to your rights of appeal (see web site under About section)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Discipline by review</a:t>
            </a:r>
          </a:p>
        </p:txBody>
      </p:sp>
      <p:sp>
        <p:nvSpPr>
          <p:cNvPr id="40963" name="Rectangle 3"/>
          <p:cNvSpPr>
            <a:spLocks noGrp="1" noChangeArrowheads="1"/>
          </p:cNvSpPr>
          <p:nvPr>
            <p:ph type="body" idx="1"/>
          </p:nvPr>
        </p:nvSpPr>
        <p:spPr>
          <a:xfrm>
            <a:off x="198438" y="1306513"/>
            <a:ext cx="8737600" cy="3975100"/>
          </a:xfrm>
        </p:spPr>
        <p:txBody>
          <a:bodyPr/>
          <a:lstStyle/>
          <a:p>
            <a:r>
              <a:rPr lang="en-US" altLang="en-US" sz="2000" dirty="0"/>
              <a:t>If you do not request a hearing within 72 hours then the discipline by review process will be used</a:t>
            </a:r>
          </a:p>
          <a:p>
            <a:endParaRPr lang="en-US" altLang="en-US" sz="2000" dirty="0"/>
          </a:p>
          <a:p>
            <a:r>
              <a:rPr lang="en-US" altLang="en-US" sz="2000" dirty="0"/>
              <a:t>You will be issued the mandatory minimum suspension identified by the OS</a:t>
            </a:r>
          </a:p>
          <a:p>
            <a:endParaRPr lang="en-US" altLang="en-US" sz="2000" dirty="0"/>
          </a:p>
          <a:p>
            <a:r>
              <a:rPr lang="en-US" altLang="en-US" sz="2000" dirty="0"/>
              <a:t>You will also be fined $50 and are not eligible to play until this fine has been paid.</a:t>
            </a:r>
          </a:p>
          <a:p>
            <a:endParaRPr lang="en-US" altLang="en-US" sz="2000" dirty="0"/>
          </a:p>
          <a:p>
            <a:r>
              <a:rPr lang="en-US" altLang="en-US" sz="2000" dirty="0"/>
              <a:t>You can not appeal a decision made by discipline by review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About Discipline Index</a:t>
            </a:r>
          </a:p>
        </p:txBody>
      </p:sp>
      <p:sp>
        <p:nvSpPr>
          <p:cNvPr id="6" name="Rectangle 4"/>
          <p:cNvSpPr txBox="1">
            <a:spLocks noChangeArrowheads="1"/>
          </p:cNvSpPr>
          <p:nvPr/>
        </p:nvSpPr>
        <p:spPr bwMode="auto">
          <a:xfrm>
            <a:off x="227013" y="1316037"/>
            <a:ext cx="8737600" cy="505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85000"/>
              </a:lnSpc>
              <a:spcBef>
                <a:spcPct val="50000"/>
              </a:spcBef>
              <a:spcAft>
                <a:spcPct val="0"/>
              </a:spcAft>
              <a:buChar char="•"/>
              <a:tabLst>
                <a:tab pos="3371850" algn="l"/>
              </a:tabLst>
              <a:defRPr sz="2400">
                <a:solidFill>
                  <a:schemeClr val="tx1"/>
                </a:solidFill>
                <a:latin typeface="+mn-lt"/>
                <a:ea typeface="+mn-ea"/>
                <a:cs typeface="+mn-cs"/>
              </a:defRPr>
            </a:lvl1pPr>
            <a:lvl2pPr marL="854075" indent="-285750" algn="l" rtl="0" eaLnBrk="0" fontAlgn="base" hangingPunct="0">
              <a:lnSpc>
                <a:spcPct val="85000"/>
              </a:lnSpc>
              <a:spcBef>
                <a:spcPct val="50000"/>
              </a:spcBef>
              <a:spcAft>
                <a:spcPct val="0"/>
              </a:spcAft>
              <a:buChar char="•"/>
              <a:tabLst>
                <a:tab pos="3371850" algn="l"/>
              </a:tabLst>
              <a:defRPr sz="2200">
                <a:solidFill>
                  <a:schemeClr val="tx1"/>
                </a:solidFill>
                <a:latin typeface="+mn-lt"/>
              </a:defRPr>
            </a:lvl2pPr>
            <a:lvl3pPr marL="1546225" indent="-234950" algn="l" rtl="0" eaLnBrk="0" fontAlgn="base" hangingPunct="0">
              <a:lnSpc>
                <a:spcPct val="85000"/>
              </a:lnSpc>
              <a:spcBef>
                <a:spcPct val="50000"/>
              </a:spcBef>
              <a:spcAft>
                <a:spcPct val="0"/>
              </a:spcAft>
              <a:buChar char="•"/>
              <a:tabLst>
                <a:tab pos="3371850" algn="l"/>
              </a:tabLst>
              <a:defRPr sz="2000">
                <a:solidFill>
                  <a:schemeClr val="tx1"/>
                </a:solidFill>
                <a:latin typeface="+mn-lt"/>
              </a:defRPr>
            </a:lvl3pPr>
            <a:lvl4pPr marL="2514600" indent="-228600" algn="l" rtl="0" eaLnBrk="0" fontAlgn="base" hangingPunct="0">
              <a:spcBef>
                <a:spcPct val="20000"/>
              </a:spcBef>
              <a:spcAft>
                <a:spcPct val="0"/>
              </a:spcAft>
              <a:buChar char="–"/>
              <a:tabLst>
                <a:tab pos="3371850" algn="l"/>
              </a:tabLst>
              <a:defRPr sz="2000">
                <a:solidFill>
                  <a:schemeClr val="tx1"/>
                </a:solidFill>
                <a:latin typeface="+mn-lt"/>
              </a:defRPr>
            </a:lvl4pPr>
            <a:lvl5pPr marL="2857500" indent="-228600" algn="l" rtl="0" eaLnBrk="0" fontAlgn="base" hangingPunct="0">
              <a:spcBef>
                <a:spcPct val="20000"/>
              </a:spcBef>
              <a:spcAft>
                <a:spcPct val="0"/>
              </a:spcAft>
              <a:buChar char="»"/>
              <a:tabLst>
                <a:tab pos="3371850" algn="l"/>
              </a:tabLst>
              <a:defRPr sz="2000">
                <a:solidFill>
                  <a:schemeClr val="tx1"/>
                </a:solidFill>
                <a:latin typeface="+mn-lt"/>
              </a:defRPr>
            </a:lvl5pPr>
            <a:lvl6pPr marL="3314700" indent="-228600" algn="l" rtl="0" eaLnBrk="0" fontAlgn="base" hangingPunct="0">
              <a:spcBef>
                <a:spcPct val="20000"/>
              </a:spcBef>
              <a:spcAft>
                <a:spcPct val="0"/>
              </a:spcAft>
              <a:buChar char="»"/>
              <a:tabLst>
                <a:tab pos="3371850" algn="l"/>
              </a:tabLst>
              <a:defRPr sz="2000">
                <a:solidFill>
                  <a:schemeClr val="tx1"/>
                </a:solidFill>
                <a:latin typeface="+mn-lt"/>
              </a:defRPr>
            </a:lvl6pPr>
            <a:lvl7pPr marL="3771900" indent="-228600" algn="l" rtl="0" eaLnBrk="0" fontAlgn="base" hangingPunct="0">
              <a:spcBef>
                <a:spcPct val="20000"/>
              </a:spcBef>
              <a:spcAft>
                <a:spcPct val="0"/>
              </a:spcAft>
              <a:buChar char="»"/>
              <a:tabLst>
                <a:tab pos="3371850" algn="l"/>
              </a:tabLst>
              <a:defRPr sz="2000">
                <a:solidFill>
                  <a:schemeClr val="tx1"/>
                </a:solidFill>
                <a:latin typeface="+mn-lt"/>
              </a:defRPr>
            </a:lvl7pPr>
            <a:lvl8pPr marL="4229100" indent="-228600" algn="l" rtl="0" eaLnBrk="0" fontAlgn="base" hangingPunct="0">
              <a:spcBef>
                <a:spcPct val="20000"/>
              </a:spcBef>
              <a:spcAft>
                <a:spcPct val="0"/>
              </a:spcAft>
              <a:buChar char="»"/>
              <a:tabLst>
                <a:tab pos="3371850" algn="l"/>
              </a:tabLst>
              <a:defRPr sz="2000">
                <a:solidFill>
                  <a:schemeClr val="tx1"/>
                </a:solidFill>
                <a:latin typeface="+mn-lt"/>
              </a:defRPr>
            </a:lvl8pPr>
            <a:lvl9pPr marL="4686300" indent="-228600" algn="l" rtl="0" eaLnBrk="0" fontAlgn="base" hangingPunct="0">
              <a:spcBef>
                <a:spcPct val="20000"/>
              </a:spcBef>
              <a:spcAft>
                <a:spcPct val="0"/>
              </a:spcAft>
              <a:buChar char="»"/>
              <a:tabLst>
                <a:tab pos="3371850" algn="l"/>
              </a:tabLst>
              <a:defRPr sz="2000">
                <a:solidFill>
                  <a:schemeClr val="tx1"/>
                </a:solidFill>
                <a:latin typeface="+mn-lt"/>
              </a:defRPr>
            </a:lvl9pPr>
          </a:lstStyle>
          <a:p>
            <a:pPr>
              <a:lnSpc>
                <a:spcPct val="75000"/>
              </a:lnSpc>
            </a:pPr>
            <a:r>
              <a:rPr lang="en-US" altLang="en-US" sz="2000" kern="0" dirty="0"/>
              <a:t>A Discipline Index is used to help maintain an enjoyable and sporting environment for all NCISL members.</a:t>
            </a:r>
          </a:p>
          <a:p>
            <a:pPr>
              <a:lnSpc>
                <a:spcPct val="75000"/>
              </a:lnSpc>
            </a:pPr>
            <a:r>
              <a:rPr lang="en-US" altLang="en-US" sz="2000" kern="0" dirty="0"/>
              <a:t>A team’s Discipline Index will determine whether or not their application into the NCISL league will be accepted, accepted with sanctions, rejected or possible expulsion from the league</a:t>
            </a:r>
          </a:p>
          <a:p>
            <a:pPr>
              <a:lnSpc>
                <a:spcPct val="75000"/>
              </a:lnSpc>
            </a:pPr>
            <a:r>
              <a:rPr lang="en-US" altLang="en-US" sz="2000" kern="0" dirty="0"/>
              <a:t>Due to the increased numbers of cards last season and competitiveness of players, the NCISL </a:t>
            </a:r>
            <a:r>
              <a:rPr lang="en-US" altLang="en-US" sz="2000" kern="0" dirty="0" err="1"/>
              <a:t>BoD</a:t>
            </a:r>
            <a:r>
              <a:rPr lang="en-US" altLang="en-US" sz="2000" kern="0" dirty="0"/>
              <a:t> has decided that the DI will be a floating index determined prior to the start of the season.  This index threshold based on last years DI.  All teams that have a Discipline Index greater than 0.70 will be on Performance Bonds (PB).  This adjustment of 0.20 over last year’s DI numbers will also be reflected in the PB return which has decreased to 0.60.  A team on PB must reach a DI of 0.60 to receive a refund of their PB.</a:t>
            </a:r>
          </a:p>
          <a:p>
            <a:pPr>
              <a:lnSpc>
                <a:spcPct val="75000"/>
              </a:lnSpc>
            </a:pPr>
            <a:r>
              <a:rPr lang="en-US" altLang="en-US" sz="2000" kern="0" dirty="0"/>
              <a:t>All teams will start at the YR1 level of the Performance Bonds</a:t>
            </a:r>
          </a:p>
          <a:p>
            <a:pPr>
              <a:lnSpc>
                <a:spcPct val="75000"/>
              </a:lnSpc>
            </a:pPr>
            <a:r>
              <a:rPr lang="en-US" altLang="en-US" sz="2000" kern="0" dirty="0"/>
              <a:t>Each Club in the NCISL should be striving to be in the Green Zone of the Discipline Index.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a:t>How to determine your Discipline Index?</a:t>
            </a:r>
          </a:p>
        </p:txBody>
      </p:sp>
      <p:sp>
        <p:nvSpPr>
          <p:cNvPr id="5" name="Rectangle 6"/>
          <p:cNvSpPr txBox="1">
            <a:spLocks noChangeArrowheads="1"/>
          </p:cNvSpPr>
          <p:nvPr/>
        </p:nvSpPr>
        <p:spPr bwMode="auto">
          <a:xfrm>
            <a:off x="207963" y="1296988"/>
            <a:ext cx="8737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85000"/>
              </a:lnSpc>
              <a:spcBef>
                <a:spcPct val="50000"/>
              </a:spcBef>
              <a:spcAft>
                <a:spcPct val="0"/>
              </a:spcAft>
              <a:buChar char="•"/>
              <a:tabLst>
                <a:tab pos="3371850" algn="l"/>
              </a:tabLst>
              <a:defRPr sz="2400">
                <a:solidFill>
                  <a:schemeClr val="tx1"/>
                </a:solidFill>
                <a:latin typeface="+mn-lt"/>
                <a:ea typeface="+mn-ea"/>
                <a:cs typeface="+mn-cs"/>
              </a:defRPr>
            </a:lvl1pPr>
            <a:lvl2pPr marL="854075" indent="-285750" algn="l" rtl="0" eaLnBrk="0" fontAlgn="base" hangingPunct="0">
              <a:lnSpc>
                <a:spcPct val="85000"/>
              </a:lnSpc>
              <a:spcBef>
                <a:spcPct val="50000"/>
              </a:spcBef>
              <a:spcAft>
                <a:spcPct val="0"/>
              </a:spcAft>
              <a:buChar char="•"/>
              <a:tabLst>
                <a:tab pos="3371850" algn="l"/>
              </a:tabLst>
              <a:defRPr sz="2200">
                <a:solidFill>
                  <a:schemeClr val="tx1"/>
                </a:solidFill>
                <a:latin typeface="+mn-lt"/>
              </a:defRPr>
            </a:lvl2pPr>
            <a:lvl3pPr marL="1546225" indent="-234950" algn="l" rtl="0" eaLnBrk="0" fontAlgn="base" hangingPunct="0">
              <a:lnSpc>
                <a:spcPct val="85000"/>
              </a:lnSpc>
              <a:spcBef>
                <a:spcPct val="50000"/>
              </a:spcBef>
              <a:spcAft>
                <a:spcPct val="0"/>
              </a:spcAft>
              <a:buChar char="•"/>
              <a:tabLst>
                <a:tab pos="3371850" algn="l"/>
              </a:tabLst>
              <a:defRPr sz="2000">
                <a:solidFill>
                  <a:schemeClr val="tx1"/>
                </a:solidFill>
                <a:latin typeface="+mn-lt"/>
              </a:defRPr>
            </a:lvl3pPr>
            <a:lvl4pPr marL="2514600" indent="-228600" algn="l" rtl="0" eaLnBrk="0" fontAlgn="base" hangingPunct="0">
              <a:spcBef>
                <a:spcPct val="20000"/>
              </a:spcBef>
              <a:spcAft>
                <a:spcPct val="0"/>
              </a:spcAft>
              <a:buChar char="–"/>
              <a:tabLst>
                <a:tab pos="3371850" algn="l"/>
              </a:tabLst>
              <a:defRPr sz="2000">
                <a:solidFill>
                  <a:schemeClr val="tx1"/>
                </a:solidFill>
                <a:latin typeface="+mn-lt"/>
              </a:defRPr>
            </a:lvl4pPr>
            <a:lvl5pPr marL="2857500" indent="-228600" algn="l" rtl="0" eaLnBrk="0" fontAlgn="base" hangingPunct="0">
              <a:spcBef>
                <a:spcPct val="20000"/>
              </a:spcBef>
              <a:spcAft>
                <a:spcPct val="0"/>
              </a:spcAft>
              <a:buChar char="»"/>
              <a:tabLst>
                <a:tab pos="3371850" algn="l"/>
              </a:tabLst>
              <a:defRPr sz="2000">
                <a:solidFill>
                  <a:schemeClr val="tx1"/>
                </a:solidFill>
                <a:latin typeface="+mn-lt"/>
              </a:defRPr>
            </a:lvl5pPr>
            <a:lvl6pPr marL="3314700" indent="-228600" algn="l" rtl="0" eaLnBrk="0" fontAlgn="base" hangingPunct="0">
              <a:spcBef>
                <a:spcPct val="20000"/>
              </a:spcBef>
              <a:spcAft>
                <a:spcPct val="0"/>
              </a:spcAft>
              <a:buChar char="»"/>
              <a:tabLst>
                <a:tab pos="3371850" algn="l"/>
              </a:tabLst>
              <a:defRPr sz="2000">
                <a:solidFill>
                  <a:schemeClr val="tx1"/>
                </a:solidFill>
                <a:latin typeface="+mn-lt"/>
              </a:defRPr>
            </a:lvl6pPr>
            <a:lvl7pPr marL="3771900" indent="-228600" algn="l" rtl="0" eaLnBrk="0" fontAlgn="base" hangingPunct="0">
              <a:spcBef>
                <a:spcPct val="20000"/>
              </a:spcBef>
              <a:spcAft>
                <a:spcPct val="0"/>
              </a:spcAft>
              <a:buChar char="»"/>
              <a:tabLst>
                <a:tab pos="3371850" algn="l"/>
              </a:tabLst>
              <a:defRPr sz="2000">
                <a:solidFill>
                  <a:schemeClr val="tx1"/>
                </a:solidFill>
                <a:latin typeface="+mn-lt"/>
              </a:defRPr>
            </a:lvl7pPr>
            <a:lvl8pPr marL="4229100" indent="-228600" algn="l" rtl="0" eaLnBrk="0" fontAlgn="base" hangingPunct="0">
              <a:spcBef>
                <a:spcPct val="20000"/>
              </a:spcBef>
              <a:spcAft>
                <a:spcPct val="0"/>
              </a:spcAft>
              <a:buChar char="»"/>
              <a:tabLst>
                <a:tab pos="3371850" algn="l"/>
              </a:tabLst>
              <a:defRPr sz="2000">
                <a:solidFill>
                  <a:schemeClr val="tx1"/>
                </a:solidFill>
                <a:latin typeface="+mn-lt"/>
              </a:defRPr>
            </a:lvl8pPr>
            <a:lvl9pPr marL="4686300" indent="-228600" algn="l" rtl="0" eaLnBrk="0" fontAlgn="base" hangingPunct="0">
              <a:spcBef>
                <a:spcPct val="20000"/>
              </a:spcBef>
              <a:spcAft>
                <a:spcPct val="0"/>
              </a:spcAft>
              <a:buChar char="»"/>
              <a:tabLst>
                <a:tab pos="3371850" algn="l"/>
              </a:tabLst>
              <a:defRPr sz="2000">
                <a:solidFill>
                  <a:schemeClr val="tx1"/>
                </a:solidFill>
                <a:latin typeface="+mn-lt"/>
              </a:defRPr>
            </a:lvl9pPr>
          </a:lstStyle>
          <a:p>
            <a:pPr>
              <a:lnSpc>
                <a:spcPct val="75000"/>
              </a:lnSpc>
            </a:pPr>
            <a:r>
              <a:rPr lang="en-US" altLang="en-US" sz="2000" kern="0" dirty="0"/>
              <a:t>1 red card = 2 points</a:t>
            </a:r>
          </a:p>
          <a:p>
            <a:pPr>
              <a:lnSpc>
                <a:spcPct val="75000"/>
              </a:lnSpc>
            </a:pPr>
            <a:endParaRPr lang="en-US" altLang="en-US" sz="2000" kern="0" dirty="0"/>
          </a:p>
          <a:p>
            <a:pPr>
              <a:lnSpc>
                <a:spcPct val="75000"/>
              </a:lnSpc>
            </a:pPr>
            <a:r>
              <a:rPr lang="en-US" altLang="en-US" sz="2000" kern="0" dirty="0"/>
              <a:t>1 yellow card = 1 point</a:t>
            </a:r>
          </a:p>
          <a:p>
            <a:pPr>
              <a:lnSpc>
                <a:spcPct val="75000"/>
              </a:lnSpc>
            </a:pPr>
            <a:endParaRPr lang="en-US" altLang="en-US" sz="2000" kern="0" dirty="0"/>
          </a:p>
          <a:p>
            <a:pPr>
              <a:lnSpc>
                <a:spcPct val="75000"/>
              </a:lnSpc>
            </a:pPr>
            <a:r>
              <a:rPr lang="en-US" altLang="en-US" sz="2000" kern="0" dirty="0"/>
              <a:t>Divide the total points by the total number of games that your team plays in the league during a season.  This includes cup games.</a:t>
            </a:r>
          </a:p>
          <a:p>
            <a:pPr>
              <a:lnSpc>
                <a:spcPct val="75000"/>
              </a:lnSpc>
            </a:pPr>
            <a:endParaRPr lang="en-US" altLang="en-US" sz="2000" kern="0" dirty="0"/>
          </a:p>
          <a:p>
            <a:pPr>
              <a:lnSpc>
                <a:spcPct val="75000"/>
              </a:lnSpc>
            </a:pPr>
            <a:r>
              <a:rPr lang="en-US" altLang="en-US" sz="2000" kern="0" dirty="0"/>
              <a:t>IE:  A team plays 20 games in a season obtains 2 red cards and 15 yellow cards.  Their Discipline Index= (4+15)/20</a:t>
            </a:r>
          </a:p>
          <a:p>
            <a:pPr>
              <a:lnSpc>
                <a:spcPct val="75000"/>
              </a:lnSpc>
            </a:pPr>
            <a:endParaRPr lang="en-US" altLang="en-US" sz="2000" kern="0" dirty="0"/>
          </a:p>
          <a:p>
            <a:pPr>
              <a:lnSpc>
                <a:spcPct val="75000"/>
              </a:lnSpc>
            </a:pPr>
            <a:r>
              <a:rPr lang="en-US" altLang="en-US" sz="2000" kern="0" dirty="0"/>
              <a:t>The Discipline Index for this team is equal to 0.95</a:t>
            </a:r>
          </a:p>
          <a:p>
            <a:pPr>
              <a:lnSpc>
                <a:spcPct val="75000"/>
              </a:lnSpc>
            </a:pPr>
            <a:endParaRPr lang="en-US" altLang="en-US" sz="2000" kern="0" dirty="0"/>
          </a:p>
          <a:p>
            <a:pPr>
              <a:lnSpc>
                <a:spcPct val="75000"/>
              </a:lnSpc>
              <a:buFontTx/>
              <a:buNone/>
            </a:pPr>
            <a:endParaRPr lang="en-US" altLang="en-US" sz="2000" kern="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Discipline Index	</a:t>
            </a:r>
          </a:p>
        </p:txBody>
      </p:sp>
      <p:sp>
        <p:nvSpPr>
          <p:cNvPr id="6" name="Rectangle 7"/>
          <p:cNvSpPr>
            <a:spLocks noChangeArrowheads="1"/>
          </p:cNvSpPr>
          <p:nvPr/>
        </p:nvSpPr>
        <p:spPr bwMode="auto">
          <a:xfrm>
            <a:off x="1422400" y="3721100"/>
            <a:ext cx="6515100" cy="2273300"/>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50000"/>
              </a:spcBef>
              <a:buChar char="•"/>
              <a:defRPr sz="2400">
                <a:solidFill>
                  <a:schemeClr val="tx1"/>
                </a:solidFill>
                <a:latin typeface="Arial" panose="020B0604020202020204" pitchFamily="34" charset="0"/>
              </a:defRPr>
            </a:lvl1pPr>
            <a:lvl2pPr marL="742950" indent="-285750">
              <a:lnSpc>
                <a:spcPct val="85000"/>
              </a:lnSpc>
              <a:spcBef>
                <a:spcPct val="50000"/>
              </a:spcBef>
              <a:buChar char="•"/>
              <a:defRPr sz="2200">
                <a:solidFill>
                  <a:schemeClr val="tx1"/>
                </a:solidFill>
                <a:latin typeface="Arial" panose="020B0604020202020204" pitchFamily="34" charset="0"/>
              </a:defRPr>
            </a:lvl2pPr>
            <a:lvl3pPr marL="1143000" indent="-228600">
              <a:lnSpc>
                <a:spcPct val="85000"/>
              </a:lnSpc>
              <a:spcBef>
                <a:spcPct val="5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US" altLang="en-US" b="1" dirty="0"/>
              <a:t>Green Zone</a:t>
            </a:r>
          </a:p>
          <a:p>
            <a:pPr algn="ctr">
              <a:lnSpc>
                <a:spcPct val="100000"/>
              </a:lnSpc>
              <a:spcBef>
                <a:spcPct val="0"/>
              </a:spcBef>
              <a:buFontTx/>
              <a:buNone/>
            </a:pPr>
            <a:r>
              <a:rPr lang="en-US" altLang="en-US" b="1" dirty="0"/>
              <a:t>0.01 – 0.59</a:t>
            </a:r>
          </a:p>
        </p:txBody>
      </p:sp>
      <p:sp>
        <p:nvSpPr>
          <p:cNvPr id="7" name="Rectangle 10"/>
          <p:cNvSpPr>
            <a:spLocks noChangeArrowheads="1"/>
          </p:cNvSpPr>
          <p:nvPr/>
        </p:nvSpPr>
        <p:spPr bwMode="auto">
          <a:xfrm>
            <a:off x="1435100" y="2984500"/>
            <a:ext cx="6515100" cy="736600"/>
          </a:xfrm>
          <a:prstGeom prst="rect">
            <a:avLst/>
          </a:prstGeom>
          <a:solidFill>
            <a:srgbClr val="FCF004"/>
          </a:solidFill>
          <a:ln w="9525">
            <a:solidFill>
              <a:schemeClr val="tx1"/>
            </a:solidFill>
            <a:miter lim="800000"/>
            <a:headEnd/>
            <a:tailEnd/>
          </a:ln>
        </p:spPr>
        <p:txBody>
          <a:bodyPr wrap="none" anchor="ctr"/>
          <a:lstStyle>
            <a:lvl1pPr>
              <a:lnSpc>
                <a:spcPct val="85000"/>
              </a:lnSpc>
              <a:spcBef>
                <a:spcPct val="50000"/>
              </a:spcBef>
              <a:buChar char="•"/>
              <a:defRPr sz="2400">
                <a:solidFill>
                  <a:schemeClr val="tx1"/>
                </a:solidFill>
                <a:latin typeface="Arial" panose="020B0604020202020204" pitchFamily="34" charset="0"/>
              </a:defRPr>
            </a:lvl1pPr>
            <a:lvl2pPr marL="742950" indent="-285750">
              <a:lnSpc>
                <a:spcPct val="85000"/>
              </a:lnSpc>
              <a:spcBef>
                <a:spcPct val="50000"/>
              </a:spcBef>
              <a:buChar char="•"/>
              <a:defRPr sz="2200">
                <a:solidFill>
                  <a:schemeClr val="tx1"/>
                </a:solidFill>
                <a:latin typeface="Arial" panose="020B0604020202020204" pitchFamily="34" charset="0"/>
              </a:defRPr>
            </a:lvl2pPr>
            <a:lvl3pPr marL="1143000" indent="-228600">
              <a:lnSpc>
                <a:spcPct val="85000"/>
              </a:lnSpc>
              <a:spcBef>
                <a:spcPct val="5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US" altLang="en-US" b="1" dirty="0"/>
              <a:t>Warning Zone </a:t>
            </a:r>
          </a:p>
          <a:p>
            <a:pPr algn="ctr">
              <a:lnSpc>
                <a:spcPct val="100000"/>
              </a:lnSpc>
              <a:spcBef>
                <a:spcPct val="0"/>
              </a:spcBef>
              <a:buFontTx/>
              <a:buNone/>
            </a:pPr>
            <a:r>
              <a:rPr lang="en-US" altLang="en-US" b="1" dirty="0"/>
              <a:t>0.6 – 0.69</a:t>
            </a:r>
          </a:p>
        </p:txBody>
      </p:sp>
      <p:sp>
        <p:nvSpPr>
          <p:cNvPr id="8" name="Rectangle 11"/>
          <p:cNvSpPr>
            <a:spLocks noChangeArrowheads="1"/>
          </p:cNvSpPr>
          <p:nvPr/>
        </p:nvSpPr>
        <p:spPr bwMode="auto">
          <a:xfrm>
            <a:off x="1435100" y="1765300"/>
            <a:ext cx="6515100" cy="1206500"/>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50000"/>
              </a:spcBef>
              <a:buChar char="•"/>
              <a:defRPr sz="2400">
                <a:solidFill>
                  <a:schemeClr val="tx1"/>
                </a:solidFill>
                <a:latin typeface="Arial" panose="020B0604020202020204" pitchFamily="34" charset="0"/>
              </a:defRPr>
            </a:lvl1pPr>
            <a:lvl2pPr marL="742950" indent="-285750">
              <a:lnSpc>
                <a:spcPct val="85000"/>
              </a:lnSpc>
              <a:spcBef>
                <a:spcPct val="50000"/>
              </a:spcBef>
              <a:buChar char="•"/>
              <a:defRPr sz="2200">
                <a:solidFill>
                  <a:schemeClr val="tx1"/>
                </a:solidFill>
                <a:latin typeface="Arial" panose="020B0604020202020204" pitchFamily="34" charset="0"/>
              </a:defRPr>
            </a:lvl2pPr>
            <a:lvl3pPr marL="1143000" indent="-228600">
              <a:lnSpc>
                <a:spcPct val="85000"/>
              </a:lnSpc>
              <a:spcBef>
                <a:spcPct val="5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pPr>
            <a:r>
              <a:rPr lang="en-US" altLang="en-US" b="1" dirty="0"/>
              <a:t>Red Zone </a:t>
            </a:r>
          </a:p>
          <a:p>
            <a:pPr algn="ctr">
              <a:lnSpc>
                <a:spcPct val="100000"/>
              </a:lnSpc>
              <a:spcBef>
                <a:spcPct val="0"/>
              </a:spcBef>
              <a:buFontTx/>
              <a:buNone/>
            </a:pPr>
            <a:r>
              <a:rPr lang="en-US" altLang="en-US" b="1" dirty="0"/>
              <a:t>0.7 and above</a:t>
            </a:r>
          </a:p>
          <a:p>
            <a:pPr algn="ctr">
              <a:lnSpc>
                <a:spcPct val="100000"/>
              </a:lnSpc>
              <a:spcBef>
                <a:spcPct val="0"/>
              </a:spcBef>
              <a:buFontTx/>
              <a:buNone/>
            </a:pPr>
            <a:r>
              <a:rPr lang="en-US" altLang="en-US" b="1" dirty="0"/>
              <a:t>$100 for every 0.10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Referee Complaints </a:t>
            </a:r>
          </a:p>
        </p:txBody>
      </p:sp>
      <p:sp>
        <p:nvSpPr>
          <p:cNvPr id="45059" name="Rectangle 3"/>
          <p:cNvSpPr>
            <a:spLocks noGrp="1" noChangeArrowheads="1"/>
          </p:cNvSpPr>
          <p:nvPr>
            <p:ph type="body" idx="1"/>
          </p:nvPr>
        </p:nvSpPr>
        <p:spPr>
          <a:xfrm>
            <a:off x="236538" y="1341438"/>
            <a:ext cx="8737600" cy="3975100"/>
          </a:xfrm>
        </p:spPr>
        <p:txBody>
          <a:bodyPr/>
          <a:lstStyle/>
          <a:p>
            <a:pPr>
              <a:lnSpc>
                <a:spcPct val="75000"/>
              </a:lnSpc>
            </a:pPr>
            <a:r>
              <a:rPr lang="en-US" altLang="en-US" sz="1600"/>
              <a:t>Each season, the NCISL receives several Referee complaints </a:t>
            </a:r>
          </a:p>
          <a:p>
            <a:pPr>
              <a:lnSpc>
                <a:spcPct val="75000"/>
              </a:lnSpc>
            </a:pPr>
            <a:endParaRPr lang="en-US" altLang="en-US" sz="1600"/>
          </a:p>
          <a:p>
            <a:pPr>
              <a:lnSpc>
                <a:spcPct val="75000"/>
              </a:lnSpc>
            </a:pPr>
            <a:r>
              <a:rPr lang="en-US" altLang="en-US" sz="1600"/>
              <a:t>The NCISL Director of Referees will review each complaint and will respond to the person making the complaint, within 14 days </a:t>
            </a:r>
          </a:p>
          <a:p>
            <a:pPr>
              <a:lnSpc>
                <a:spcPct val="75000"/>
              </a:lnSpc>
            </a:pPr>
            <a:endParaRPr lang="en-US" altLang="en-US" sz="1600"/>
          </a:p>
          <a:p>
            <a:pPr>
              <a:lnSpc>
                <a:spcPct val="75000"/>
              </a:lnSpc>
            </a:pPr>
            <a:r>
              <a:rPr lang="en-US" altLang="en-US" sz="1600"/>
              <a:t>If required, the Director will speak to the Referee involved in the complaint to obtain their view of the situation</a:t>
            </a:r>
          </a:p>
          <a:p>
            <a:pPr>
              <a:lnSpc>
                <a:spcPct val="75000"/>
              </a:lnSpc>
            </a:pPr>
            <a:endParaRPr lang="en-US" altLang="en-US" sz="1600"/>
          </a:p>
          <a:p>
            <a:pPr>
              <a:lnSpc>
                <a:spcPct val="75000"/>
              </a:lnSpc>
            </a:pPr>
            <a:r>
              <a:rPr lang="en-US" altLang="en-US" sz="1600"/>
              <a:t>The Director will then determine if the complaint is justified or not</a:t>
            </a:r>
          </a:p>
          <a:p>
            <a:pPr>
              <a:lnSpc>
                <a:spcPct val="75000"/>
              </a:lnSpc>
            </a:pPr>
            <a:endParaRPr lang="en-US" altLang="en-US" sz="1600"/>
          </a:p>
          <a:p>
            <a:pPr>
              <a:lnSpc>
                <a:spcPct val="75000"/>
              </a:lnSpc>
            </a:pPr>
            <a:r>
              <a:rPr lang="en-US" altLang="en-US" sz="1600"/>
              <a:t>If the Director determines the Referee requires more education in applying the Laws of the Game, he will speak to the Referee personally</a:t>
            </a:r>
          </a:p>
          <a:p>
            <a:pPr>
              <a:lnSpc>
                <a:spcPct val="75000"/>
              </a:lnSpc>
            </a:pPr>
            <a:endParaRPr lang="en-US" altLang="en-US" sz="1600"/>
          </a:p>
          <a:p>
            <a:pPr>
              <a:lnSpc>
                <a:spcPct val="75000"/>
              </a:lnSpc>
            </a:pPr>
            <a:r>
              <a:rPr lang="en-US" altLang="en-US" sz="1600"/>
              <a:t>If the Director concludes the Complainant needs an explanation of the Laws, as the Referee was correct in applying the Laws, he will communicate directly with this person</a:t>
            </a:r>
          </a:p>
          <a:p>
            <a:pPr>
              <a:lnSpc>
                <a:spcPct val="75000"/>
              </a:lnSpc>
            </a:pPr>
            <a:endParaRPr lang="en-US" altLang="en-US" sz="1600"/>
          </a:p>
          <a:p>
            <a:pPr>
              <a:lnSpc>
                <a:spcPct val="75000"/>
              </a:lnSpc>
            </a:pPr>
            <a:r>
              <a:rPr lang="en-US" altLang="en-US" sz="1600"/>
              <a:t>Any serious misconduct by a Referee, who contravenes any of the OSA published rules, and a complaint is received by the NCISL, will be forwarded to the EODSA Referee Discipline Committee for further action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820E-B5ED-4C9A-BBA9-6E8FE65D223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9314602-BBA8-4739-8F43-A5F617D56F67}"/>
              </a:ext>
            </a:extLst>
          </p:cNvPr>
          <p:cNvSpPr>
            <a:spLocks noGrp="1"/>
          </p:cNvSpPr>
          <p:nvPr>
            <p:ph idx="1"/>
          </p:nvPr>
        </p:nvSpPr>
        <p:spPr>
          <a:xfrm>
            <a:off x="6893082" y="1409700"/>
            <a:ext cx="2081056" cy="4743450"/>
          </a:xfrm>
        </p:spPr>
        <p:txBody>
          <a:bodyPr/>
          <a:lstStyle/>
          <a:p>
            <a:r>
              <a:rPr lang="en-CA" sz="2000" dirty="0"/>
              <a:t>To advertise for players, click on the link.</a:t>
            </a:r>
          </a:p>
          <a:p>
            <a:r>
              <a:rPr lang="en-CA" sz="2000" dirty="0"/>
              <a:t>Once approved by the league, people will be able to view your posting</a:t>
            </a:r>
          </a:p>
        </p:txBody>
      </p:sp>
      <p:pic>
        <p:nvPicPr>
          <p:cNvPr id="4" name="Picture 3">
            <a:extLst>
              <a:ext uri="{FF2B5EF4-FFF2-40B4-BE49-F238E27FC236}">
                <a16:creationId xmlns:a16="http://schemas.microsoft.com/office/drawing/2014/main" id="{94405F34-34A6-4E0A-8C83-774A803010E7}"/>
              </a:ext>
            </a:extLst>
          </p:cNvPr>
          <p:cNvPicPr>
            <a:picLocks noChangeAspect="1"/>
          </p:cNvPicPr>
          <p:nvPr/>
        </p:nvPicPr>
        <p:blipFill>
          <a:blip r:embed="rId2"/>
          <a:stretch>
            <a:fillRect/>
          </a:stretch>
        </p:blipFill>
        <p:spPr>
          <a:xfrm>
            <a:off x="95250" y="1409700"/>
            <a:ext cx="6797832" cy="4743450"/>
          </a:xfrm>
          <a:prstGeom prst="rect">
            <a:avLst/>
          </a:prstGeom>
        </p:spPr>
      </p:pic>
    </p:spTree>
    <p:extLst>
      <p:ext uri="{BB962C8B-B14F-4D97-AF65-F5344CB8AC3E}">
        <p14:creationId xmlns:p14="http://schemas.microsoft.com/office/powerpoint/2010/main" val="169591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Further information</a:t>
            </a:r>
          </a:p>
        </p:txBody>
      </p:sp>
      <p:sp>
        <p:nvSpPr>
          <p:cNvPr id="46083" name="Rectangle 3"/>
          <p:cNvSpPr>
            <a:spLocks noGrp="1" noChangeArrowheads="1"/>
          </p:cNvSpPr>
          <p:nvPr>
            <p:ph type="body" idx="1"/>
          </p:nvPr>
        </p:nvSpPr>
        <p:spPr>
          <a:xfrm>
            <a:off x="274638" y="1335088"/>
            <a:ext cx="8737600" cy="3975100"/>
          </a:xfrm>
        </p:spPr>
        <p:txBody>
          <a:bodyPr/>
          <a:lstStyle/>
          <a:p>
            <a:r>
              <a:rPr lang="en-US" altLang="en-US" sz="2000" dirty="0"/>
              <a:t>Dawn Dinsdale, </a:t>
            </a:r>
            <a:r>
              <a:rPr lang="en-US" altLang="en-US" sz="2000" dirty="0">
                <a:hlinkClick r:id="rId2"/>
              </a:rPr>
              <a:t>admin@ncisl.com</a:t>
            </a:r>
            <a:r>
              <a:rPr lang="en-US" altLang="en-US" sz="2000" dirty="0"/>
              <a:t>   613-852 – 4144</a:t>
            </a:r>
          </a:p>
          <a:p>
            <a:endParaRPr lang="en-US" altLang="en-US" sz="2000" dirty="0"/>
          </a:p>
          <a:p>
            <a:r>
              <a:rPr lang="en-US" altLang="en-US" sz="2000" dirty="0"/>
              <a:t>Andy Weston, Head Referee – </a:t>
            </a:r>
            <a:r>
              <a:rPr lang="en-US" altLang="en-US" sz="2000" dirty="0">
                <a:hlinkClick r:id="rId3"/>
              </a:rPr>
              <a:t>referee@ncisl.com</a:t>
            </a:r>
            <a:r>
              <a:rPr lang="en-US" altLang="en-US" sz="2000" dirty="0"/>
              <a:t> </a:t>
            </a:r>
          </a:p>
          <a:p>
            <a:endParaRPr lang="en-US" altLang="en-US" sz="2000" dirty="0"/>
          </a:p>
          <a:p>
            <a:r>
              <a:rPr lang="en-US" altLang="en-US" sz="2000" dirty="0"/>
              <a:t>Tim Wong, Director of Discipline – wongtim10@gmail.com</a:t>
            </a:r>
          </a:p>
          <a:p>
            <a:pPr lvl="1"/>
            <a:endParaRPr lang="en-US" altLang="en-US" sz="2000" dirty="0"/>
          </a:p>
          <a:p>
            <a:r>
              <a:rPr lang="en-US" altLang="en-US" sz="2000" dirty="0"/>
              <a:t>Or check out our web site   </a:t>
            </a:r>
            <a:r>
              <a:rPr lang="en-US" altLang="en-US" sz="2000" dirty="0">
                <a:hlinkClick r:id="rId4"/>
              </a:rPr>
              <a:t>www.ncisl.com</a:t>
            </a:r>
            <a:r>
              <a:rPr lang="en-US" altLang="en-US" sz="2000" dirty="0"/>
              <a:t> </a:t>
            </a:r>
          </a:p>
          <a:p>
            <a:pPr lvl="1"/>
            <a:endParaRPr lang="en-US" altLang="en-US" sz="2000" dirty="0"/>
          </a:p>
          <a:p>
            <a:pPr lvl="1"/>
            <a:endParaRPr lang="en-US" altLang="en-US" sz="2000" dirty="0"/>
          </a:p>
          <a:p>
            <a:pPr lvl="1"/>
            <a:endParaRPr lang="en-US" alt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a:t>Uniforms</a:t>
            </a:r>
          </a:p>
        </p:txBody>
      </p:sp>
      <p:sp>
        <p:nvSpPr>
          <p:cNvPr id="6147" name="Content Placeholder 2"/>
          <p:cNvSpPr>
            <a:spLocks noGrp="1"/>
          </p:cNvSpPr>
          <p:nvPr>
            <p:ph idx="1"/>
          </p:nvPr>
        </p:nvSpPr>
        <p:spPr>
          <a:xfrm>
            <a:off x="147638" y="1298575"/>
            <a:ext cx="8737600" cy="3975100"/>
          </a:xfrm>
        </p:spPr>
        <p:txBody>
          <a:bodyPr/>
          <a:lstStyle/>
          <a:p>
            <a:pPr>
              <a:defRPr/>
            </a:pPr>
            <a:r>
              <a:rPr lang="en-CA" altLang="en-US" dirty="0"/>
              <a:t>All outfield players MUST wear the same colour shorts and socks.</a:t>
            </a:r>
          </a:p>
          <a:p>
            <a:pPr>
              <a:defRPr/>
            </a:pPr>
            <a:endParaRPr lang="en-CA" altLang="en-US" dirty="0"/>
          </a:p>
          <a:p>
            <a:pPr>
              <a:defRPr/>
            </a:pPr>
            <a:r>
              <a:rPr lang="en-CA" altLang="en-US" dirty="0"/>
              <a:t>Jerseys must be the identical with numbers on the back.</a:t>
            </a:r>
          </a:p>
        </p:txBody>
      </p:sp>
      <p:pic>
        <p:nvPicPr>
          <p:cNvPr id="3" name="Picture 2">
            <a:extLst>
              <a:ext uri="{FF2B5EF4-FFF2-40B4-BE49-F238E27FC236}">
                <a16:creationId xmlns:a16="http://schemas.microsoft.com/office/drawing/2014/main" id="{7A3762CD-C166-4848-9FA4-52A7C25C0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7" y="3429000"/>
            <a:ext cx="1971675" cy="2324100"/>
          </a:xfrm>
          <a:prstGeom prst="rect">
            <a:avLst/>
          </a:prstGeom>
        </p:spPr>
      </p:pic>
      <p:pic>
        <p:nvPicPr>
          <p:cNvPr id="5" name="Picture 4">
            <a:extLst>
              <a:ext uri="{FF2B5EF4-FFF2-40B4-BE49-F238E27FC236}">
                <a16:creationId xmlns:a16="http://schemas.microsoft.com/office/drawing/2014/main" id="{DD1B080B-9284-42D0-8783-08F79EE76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837" y="3717925"/>
            <a:ext cx="2390775" cy="1914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2018 Outdoor Calendar</a:t>
            </a:r>
          </a:p>
        </p:txBody>
      </p:sp>
      <p:sp>
        <p:nvSpPr>
          <p:cNvPr id="8195" name="Rectangle 3"/>
          <p:cNvSpPr>
            <a:spLocks noGrp="1" noChangeArrowheads="1"/>
          </p:cNvSpPr>
          <p:nvPr>
            <p:ph type="body" idx="1"/>
          </p:nvPr>
        </p:nvSpPr>
        <p:spPr>
          <a:xfrm>
            <a:off x="141288" y="1290638"/>
            <a:ext cx="8763000" cy="4953000"/>
          </a:xfrm>
        </p:spPr>
        <p:txBody>
          <a:bodyPr/>
          <a:lstStyle/>
          <a:p>
            <a:r>
              <a:rPr lang="en-US" altLang="en-US" sz="2000" dirty="0"/>
              <a:t>1</a:t>
            </a:r>
            <a:r>
              <a:rPr lang="en-US" altLang="en-US" sz="2000" baseline="30000" dirty="0"/>
              <a:t>st</a:t>
            </a:r>
            <a:r>
              <a:rPr lang="en-US" altLang="en-US" sz="2000" dirty="0"/>
              <a:t> May	Pre Season Coaches Meeting</a:t>
            </a:r>
          </a:p>
          <a:p>
            <a:r>
              <a:rPr lang="en-US" altLang="en-US" sz="2000" dirty="0"/>
              <a:t>14</a:t>
            </a:r>
            <a:r>
              <a:rPr lang="en-US" altLang="en-US" sz="2000" baseline="30000" dirty="0"/>
              <a:t>th</a:t>
            </a:r>
            <a:r>
              <a:rPr lang="en-US" altLang="en-US" sz="2000" dirty="0"/>
              <a:t> May	Exhibition games start</a:t>
            </a:r>
          </a:p>
          <a:p>
            <a:r>
              <a:rPr lang="en-US" altLang="en-US" sz="2000" dirty="0"/>
              <a:t>21</a:t>
            </a:r>
            <a:r>
              <a:rPr lang="en-US" altLang="en-US" sz="2000" baseline="30000" dirty="0"/>
              <a:t>st</a:t>
            </a:r>
            <a:r>
              <a:rPr lang="en-US" altLang="en-US" sz="2000" dirty="0"/>
              <a:t> May	League season starts</a:t>
            </a:r>
          </a:p>
          <a:p>
            <a:r>
              <a:rPr lang="en-US" altLang="en-US" sz="2000" dirty="0"/>
              <a:t>7</a:t>
            </a:r>
            <a:r>
              <a:rPr lang="en-US" altLang="en-US" sz="2000" baseline="30000" dirty="0"/>
              <a:t>th</a:t>
            </a:r>
            <a:r>
              <a:rPr lang="en-US" altLang="en-US" sz="2000" dirty="0"/>
              <a:t> August	Presidents Cup Semi-Final</a:t>
            </a:r>
          </a:p>
          <a:p>
            <a:r>
              <a:rPr lang="en-US" altLang="en-US" sz="2000" dirty="0"/>
              <a:t>9</a:t>
            </a:r>
            <a:r>
              <a:rPr lang="en-US" altLang="en-US" sz="2000" baseline="30000" dirty="0"/>
              <a:t>th</a:t>
            </a:r>
            <a:r>
              <a:rPr lang="en-US" altLang="en-US" sz="2000" dirty="0"/>
              <a:t> August	Challenge Cup Semi-Final</a:t>
            </a:r>
          </a:p>
          <a:p>
            <a:r>
              <a:rPr lang="en-US" altLang="en-US" sz="2000" dirty="0"/>
              <a:t>23</a:t>
            </a:r>
            <a:r>
              <a:rPr lang="en-US" altLang="en-US" sz="2000" baseline="30000" dirty="0"/>
              <a:t>rd</a:t>
            </a:r>
            <a:r>
              <a:rPr lang="en-US" altLang="en-US" sz="2000" dirty="0"/>
              <a:t> August	Presidents Cup Final</a:t>
            </a:r>
          </a:p>
          <a:p>
            <a:r>
              <a:rPr lang="en-US" altLang="en-US" sz="2000" dirty="0"/>
              <a:t>23</a:t>
            </a:r>
            <a:r>
              <a:rPr lang="en-US" altLang="en-US" sz="2000" baseline="30000" dirty="0"/>
              <a:t>rd</a:t>
            </a:r>
            <a:r>
              <a:rPr lang="en-US" altLang="en-US" sz="2000" dirty="0"/>
              <a:t> August	Challenge Cup Final</a:t>
            </a:r>
          </a:p>
          <a:p>
            <a:r>
              <a:rPr lang="en-US" altLang="en-US" sz="2000" dirty="0"/>
              <a:t>30</a:t>
            </a:r>
            <a:r>
              <a:rPr lang="en-US" altLang="en-US" sz="2000" baseline="30000" dirty="0"/>
              <a:t>th</a:t>
            </a:r>
            <a:r>
              <a:rPr lang="en-US" altLang="en-US" sz="2000" dirty="0"/>
              <a:t> August	League season ends</a:t>
            </a:r>
          </a:p>
          <a:p>
            <a:r>
              <a:rPr lang="en-US" altLang="en-US" sz="2000" dirty="0"/>
              <a:t>30</a:t>
            </a:r>
            <a:r>
              <a:rPr lang="en-US" altLang="en-US" sz="2000" baseline="30000" dirty="0"/>
              <a:t>th</a:t>
            </a:r>
            <a:r>
              <a:rPr lang="en-US" altLang="en-US" sz="2000" dirty="0"/>
              <a:t> September	Payment balance deadline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a:t>Ottawa Fury FC</a:t>
            </a:r>
          </a:p>
        </p:txBody>
      </p:sp>
      <p:sp>
        <p:nvSpPr>
          <p:cNvPr id="11267" name="Content Placeholder 2"/>
          <p:cNvSpPr>
            <a:spLocks noGrp="1"/>
          </p:cNvSpPr>
          <p:nvPr>
            <p:ph idx="1"/>
          </p:nvPr>
        </p:nvSpPr>
        <p:spPr>
          <a:xfrm>
            <a:off x="147638" y="1339850"/>
            <a:ext cx="8737600" cy="3975100"/>
          </a:xfrm>
        </p:spPr>
        <p:txBody>
          <a:bodyPr/>
          <a:lstStyle/>
          <a:p>
            <a:r>
              <a:rPr lang="en-CA" altLang="en-US" dirty="0"/>
              <a:t>The NCISL and Ottawa Fury FC have partnered up for the 2018 season.</a:t>
            </a:r>
          </a:p>
          <a:p>
            <a:endParaRPr lang="en-CA" altLang="en-US" dirty="0"/>
          </a:p>
          <a:p>
            <a:r>
              <a:rPr lang="en-CA" altLang="en-US" dirty="0"/>
              <a:t>For each Fury FC home game the NCISL will be giving away 2 pairs of tickets.</a:t>
            </a:r>
          </a:p>
          <a:p>
            <a:endParaRPr lang="en-CA" altLang="en-US" dirty="0"/>
          </a:p>
          <a:p>
            <a:r>
              <a:rPr lang="en-CA" altLang="en-US" dirty="0"/>
              <a:t>Next home game is May 2</a:t>
            </a:r>
            <a:r>
              <a:rPr lang="en-CA" altLang="en-US" baseline="30000" dirty="0"/>
              <a:t>nd</a:t>
            </a:r>
            <a:r>
              <a:rPr lang="en-CA" altLang="en-US" dirty="0"/>
              <a:t> vs New York Red Bulls</a:t>
            </a:r>
          </a:p>
          <a:p>
            <a:pPr marL="0" indent="0">
              <a:buNone/>
            </a:pPr>
            <a:endParaRPr lang="en-CA" altLang="en-US" dirty="0"/>
          </a:p>
          <a:p>
            <a:r>
              <a:rPr lang="en-CA" altLang="en-US" dirty="0"/>
              <a:t>Visit </a:t>
            </a:r>
            <a:r>
              <a:rPr lang="en-CA" altLang="en-US" dirty="0">
                <a:hlinkClick r:id="rId2"/>
              </a:rPr>
              <a:t>www.ottawafuryfc.com/single-game-tickets</a:t>
            </a:r>
            <a:r>
              <a:rPr lang="en-CA" altLang="en-US" dirty="0"/>
              <a:t> to order your tickets.</a:t>
            </a:r>
          </a:p>
        </p:txBody>
      </p:sp>
      <p:pic>
        <p:nvPicPr>
          <p:cNvPr id="3" name="Picture 2">
            <a:extLst>
              <a:ext uri="{FF2B5EF4-FFF2-40B4-BE49-F238E27FC236}">
                <a16:creationId xmlns:a16="http://schemas.microsoft.com/office/drawing/2014/main" id="{C513F264-5EE0-468F-B6F4-B1C15693F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0" y="76200"/>
            <a:ext cx="729727" cy="939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1540-22C2-4124-877E-EDAE76AAC167}"/>
              </a:ext>
            </a:extLst>
          </p:cNvPr>
          <p:cNvSpPr>
            <a:spLocks noGrp="1"/>
          </p:cNvSpPr>
          <p:nvPr>
            <p:ph type="title"/>
          </p:nvPr>
        </p:nvSpPr>
        <p:spPr/>
        <p:txBody>
          <a:bodyPr/>
          <a:lstStyle/>
          <a:p>
            <a:r>
              <a:rPr lang="en-CA" dirty="0"/>
              <a:t>Player Registration Process</a:t>
            </a:r>
          </a:p>
        </p:txBody>
      </p:sp>
      <p:pic>
        <p:nvPicPr>
          <p:cNvPr id="5" name="Content Placeholder 4">
            <a:extLst>
              <a:ext uri="{FF2B5EF4-FFF2-40B4-BE49-F238E27FC236}">
                <a16:creationId xmlns:a16="http://schemas.microsoft.com/office/drawing/2014/main" id="{541E1EFB-254D-41EB-94E9-CA98A7F5E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0475" y="2640806"/>
            <a:ext cx="1401763" cy="1401763"/>
          </a:xfrm>
        </p:spPr>
      </p:pic>
      <p:pic>
        <p:nvPicPr>
          <p:cNvPr id="7" name="Picture 6">
            <a:extLst>
              <a:ext uri="{FF2B5EF4-FFF2-40B4-BE49-F238E27FC236}">
                <a16:creationId xmlns:a16="http://schemas.microsoft.com/office/drawing/2014/main" id="{F6B7D1F6-6BEA-476E-80E2-6A61B3B2A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2389187"/>
            <a:ext cx="1905000" cy="1905000"/>
          </a:xfrm>
          <a:prstGeom prst="rect">
            <a:avLst/>
          </a:prstGeom>
        </p:spPr>
      </p:pic>
      <p:pic>
        <p:nvPicPr>
          <p:cNvPr id="9" name="Picture 8">
            <a:extLst>
              <a:ext uri="{FF2B5EF4-FFF2-40B4-BE49-F238E27FC236}">
                <a16:creationId xmlns:a16="http://schemas.microsoft.com/office/drawing/2014/main" id="{C2106293-AAE7-40A3-8D50-3C4AAC530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090" y="2640806"/>
            <a:ext cx="1191185" cy="1636376"/>
          </a:xfrm>
          <a:prstGeom prst="rect">
            <a:avLst/>
          </a:prstGeom>
        </p:spPr>
      </p:pic>
      <p:sp>
        <p:nvSpPr>
          <p:cNvPr id="10" name="TextBox 9">
            <a:extLst>
              <a:ext uri="{FF2B5EF4-FFF2-40B4-BE49-F238E27FC236}">
                <a16:creationId xmlns:a16="http://schemas.microsoft.com/office/drawing/2014/main" id="{9B3245F8-9779-4615-BBDD-CC178E79BA1C}"/>
              </a:ext>
            </a:extLst>
          </p:cNvPr>
          <p:cNvSpPr txBox="1"/>
          <p:nvPr/>
        </p:nvSpPr>
        <p:spPr>
          <a:xfrm>
            <a:off x="752475" y="4488684"/>
            <a:ext cx="2286000" cy="646331"/>
          </a:xfrm>
          <a:prstGeom prst="rect">
            <a:avLst/>
          </a:prstGeom>
          <a:noFill/>
        </p:spPr>
        <p:txBody>
          <a:bodyPr wrap="square" rtlCol="0">
            <a:spAutoFit/>
          </a:bodyPr>
          <a:lstStyle/>
          <a:p>
            <a:r>
              <a:rPr lang="en-CA" dirty="0"/>
              <a:t>1. Player registers on NCISL site</a:t>
            </a:r>
          </a:p>
        </p:txBody>
      </p:sp>
      <p:sp>
        <p:nvSpPr>
          <p:cNvPr id="11" name="TextBox 10">
            <a:extLst>
              <a:ext uri="{FF2B5EF4-FFF2-40B4-BE49-F238E27FC236}">
                <a16:creationId xmlns:a16="http://schemas.microsoft.com/office/drawing/2014/main" id="{EEA1240B-4886-4D6B-AB9F-66A7D4766209}"/>
              </a:ext>
            </a:extLst>
          </p:cNvPr>
          <p:cNvSpPr txBox="1"/>
          <p:nvPr/>
        </p:nvSpPr>
        <p:spPr>
          <a:xfrm>
            <a:off x="3638550" y="4488684"/>
            <a:ext cx="1866900" cy="1200329"/>
          </a:xfrm>
          <a:prstGeom prst="rect">
            <a:avLst/>
          </a:prstGeom>
          <a:noFill/>
        </p:spPr>
        <p:txBody>
          <a:bodyPr wrap="square" rtlCol="0">
            <a:spAutoFit/>
          </a:bodyPr>
          <a:lstStyle/>
          <a:p>
            <a:r>
              <a:rPr lang="en-CA" dirty="0"/>
              <a:t>League Admin registers player in AIMs.  This takes 24 hours.</a:t>
            </a:r>
          </a:p>
        </p:txBody>
      </p:sp>
      <p:sp>
        <p:nvSpPr>
          <p:cNvPr id="12" name="TextBox 11">
            <a:extLst>
              <a:ext uri="{FF2B5EF4-FFF2-40B4-BE49-F238E27FC236}">
                <a16:creationId xmlns:a16="http://schemas.microsoft.com/office/drawing/2014/main" id="{0DDA02EB-3E41-463C-8947-130C7017D629}"/>
              </a:ext>
            </a:extLst>
          </p:cNvPr>
          <p:cNvSpPr txBox="1"/>
          <p:nvPr/>
        </p:nvSpPr>
        <p:spPr>
          <a:xfrm>
            <a:off x="6610350" y="4488683"/>
            <a:ext cx="1781175" cy="1200329"/>
          </a:xfrm>
          <a:prstGeom prst="rect">
            <a:avLst/>
          </a:prstGeom>
          <a:noFill/>
        </p:spPr>
        <p:txBody>
          <a:bodyPr wrap="square" rtlCol="0">
            <a:spAutoFit/>
          </a:bodyPr>
          <a:lstStyle/>
          <a:p>
            <a:r>
              <a:rPr lang="en-CA" dirty="0"/>
              <a:t>Player can now apply for EODSA Player Card</a:t>
            </a:r>
          </a:p>
        </p:txBody>
      </p:sp>
      <p:sp>
        <p:nvSpPr>
          <p:cNvPr id="13" name="Arrow: Right 12">
            <a:extLst>
              <a:ext uri="{FF2B5EF4-FFF2-40B4-BE49-F238E27FC236}">
                <a16:creationId xmlns:a16="http://schemas.microsoft.com/office/drawing/2014/main" id="{654E51D8-1FDF-4333-83D2-97B4DB6AB664}"/>
              </a:ext>
            </a:extLst>
          </p:cNvPr>
          <p:cNvSpPr/>
          <p:nvPr/>
        </p:nvSpPr>
        <p:spPr bwMode="auto">
          <a:xfrm>
            <a:off x="3038474" y="3176587"/>
            <a:ext cx="676275" cy="5048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2515FB72-DC4E-41CE-96DD-3ED8737DF671}"/>
              </a:ext>
            </a:extLst>
          </p:cNvPr>
          <p:cNvSpPr/>
          <p:nvPr/>
        </p:nvSpPr>
        <p:spPr bwMode="auto">
          <a:xfrm>
            <a:off x="5553075" y="3176586"/>
            <a:ext cx="676275" cy="5048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030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3047-69BB-482B-8028-B7C6B156F07D}"/>
              </a:ext>
            </a:extLst>
          </p:cNvPr>
          <p:cNvSpPr>
            <a:spLocks noGrp="1"/>
          </p:cNvSpPr>
          <p:nvPr>
            <p:ph type="title"/>
          </p:nvPr>
        </p:nvSpPr>
        <p:spPr/>
        <p:txBody>
          <a:bodyPr/>
          <a:lstStyle/>
          <a:p>
            <a:r>
              <a:rPr lang="en-CA" dirty="0"/>
              <a:t>Player Registration</a:t>
            </a:r>
          </a:p>
        </p:txBody>
      </p:sp>
      <p:sp>
        <p:nvSpPr>
          <p:cNvPr id="3" name="Content Placeholder 2">
            <a:extLst>
              <a:ext uri="{FF2B5EF4-FFF2-40B4-BE49-F238E27FC236}">
                <a16:creationId xmlns:a16="http://schemas.microsoft.com/office/drawing/2014/main" id="{CE2C808A-5135-4C3F-BF06-C12C88BCDF82}"/>
              </a:ext>
            </a:extLst>
          </p:cNvPr>
          <p:cNvSpPr>
            <a:spLocks noGrp="1"/>
          </p:cNvSpPr>
          <p:nvPr>
            <p:ph idx="1"/>
          </p:nvPr>
        </p:nvSpPr>
        <p:spPr>
          <a:xfrm>
            <a:off x="6843712" y="1338261"/>
            <a:ext cx="2130426" cy="5076825"/>
          </a:xfrm>
        </p:spPr>
        <p:txBody>
          <a:bodyPr/>
          <a:lstStyle/>
          <a:p>
            <a:r>
              <a:rPr lang="en-CA" sz="2000" dirty="0"/>
              <a:t>Players MUST register on the NCISL website.</a:t>
            </a:r>
          </a:p>
          <a:p>
            <a:endParaRPr lang="en-CA" sz="2000" dirty="0"/>
          </a:p>
          <a:p>
            <a:r>
              <a:rPr lang="en-CA" sz="2000" dirty="0"/>
              <a:t>Click Register</a:t>
            </a:r>
          </a:p>
          <a:p>
            <a:endParaRPr lang="en-CA" sz="2000" dirty="0"/>
          </a:p>
          <a:p>
            <a:r>
              <a:rPr lang="en-CA" sz="2000" dirty="0"/>
              <a:t>Choose your team from the drop down menu.</a:t>
            </a:r>
          </a:p>
        </p:txBody>
      </p:sp>
      <p:pic>
        <p:nvPicPr>
          <p:cNvPr id="4" name="Picture 3">
            <a:extLst>
              <a:ext uri="{FF2B5EF4-FFF2-40B4-BE49-F238E27FC236}">
                <a16:creationId xmlns:a16="http://schemas.microsoft.com/office/drawing/2014/main" id="{FC6ABD1A-9F47-4279-8980-CE07908773EF}"/>
              </a:ext>
            </a:extLst>
          </p:cNvPr>
          <p:cNvPicPr>
            <a:picLocks noChangeAspect="1"/>
          </p:cNvPicPr>
          <p:nvPr/>
        </p:nvPicPr>
        <p:blipFill>
          <a:blip r:embed="rId2"/>
          <a:stretch>
            <a:fillRect/>
          </a:stretch>
        </p:blipFill>
        <p:spPr>
          <a:xfrm>
            <a:off x="71437" y="1338262"/>
            <a:ext cx="6772275" cy="5076825"/>
          </a:xfrm>
          <a:prstGeom prst="rect">
            <a:avLst/>
          </a:prstGeom>
        </p:spPr>
      </p:pic>
      <p:cxnSp>
        <p:nvCxnSpPr>
          <p:cNvPr id="6" name="Straight Arrow Connector 5">
            <a:extLst>
              <a:ext uri="{FF2B5EF4-FFF2-40B4-BE49-F238E27FC236}">
                <a16:creationId xmlns:a16="http://schemas.microsoft.com/office/drawing/2014/main" id="{CCC96858-DB43-49CB-9FCA-1794E7583374}"/>
              </a:ext>
            </a:extLst>
          </p:cNvPr>
          <p:cNvCxnSpPr/>
          <p:nvPr/>
        </p:nvCxnSpPr>
        <p:spPr bwMode="auto">
          <a:xfrm flipH="1" flipV="1">
            <a:off x="2314575" y="2276475"/>
            <a:ext cx="4791075" cy="685800"/>
          </a:xfrm>
          <a:prstGeom prst="straightConnector1">
            <a:avLst/>
          </a:prstGeom>
          <a:solidFill>
            <a:schemeClr val="accent1"/>
          </a:solidFill>
          <a:ln w="57150" cap="flat" cmpd="sng" algn="ctr">
            <a:solidFill>
              <a:schemeClr val="accent1">
                <a:lumMod val="75000"/>
              </a:schemeClr>
            </a:solidFill>
            <a:prstDash val="solid"/>
            <a:round/>
            <a:headEnd type="none" w="med" len="med"/>
            <a:tailEnd type="triangle"/>
          </a:ln>
          <a:effectLst/>
        </p:spPr>
      </p:cxnSp>
    </p:spTree>
    <p:extLst>
      <p:ext uri="{BB962C8B-B14F-4D97-AF65-F5344CB8AC3E}">
        <p14:creationId xmlns:p14="http://schemas.microsoft.com/office/powerpoint/2010/main" val="2275176883"/>
      </p:ext>
    </p:extLst>
  </p:cSld>
  <p:clrMapOvr>
    <a:masterClrMapping/>
  </p:clrMapOvr>
</p:sld>
</file>

<file path=ppt/theme/theme1.xml><?xml version="1.0" encoding="utf-8"?>
<a:theme xmlns:a="http://schemas.openxmlformats.org/drawingml/2006/main" name="newbridge_template_aug19">
  <a:themeElements>
    <a:clrScheme name="">
      <a:dk1>
        <a:srgbClr val="000000"/>
      </a:dk1>
      <a:lt1>
        <a:srgbClr val="FFFFFF"/>
      </a:lt1>
      <a:dk2>
        <a:srgbClr val="660066"/>
      </a:dk2>
      <a:lt2>
        <a:srgbClr val="CDD0D0"/>
      </a:lt2>
      <a:accent1>
        <a:srgbClr val="D80000"/>
      </a:accent1>
      <a:accent2>
        <a:srgbClr val="008000"/>
      </a:accent2>
      <a:accent3>
        <a:srgbClr val="FFFFFF"/>
      </a:accent3>
      <a:accent4>
        <a:srgbClr val="000000"/>
      </a:accent4>
      <a:accent5>
        <a:srgbClr val="E9AAAA"/>
      </a:accent5>
      <a:accent6>
        <a:srgbClr val="007300"/>
      </a:accent6>
      <a:hlink>
        <a:srgbClr val="E19703"/>
      </a:hlink>
      <a:folHlink>
        <a:srgbClr val="333399"/>
      </a:folHlink>
    </a:clrScheme>
    <a:fontScheme name="newbridge_template_aug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bridge_template_aug1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bridge_template_aug1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bridge_template_aug1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bridge_template_aug1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bridge_template_aug1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bridge_template_aug1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bridge_template_aug1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17726</TotalTime>
  <Words>1694</Words>
  <Application>Microsoft Office PowerPoint</Application>
  <PresentationFormat>On-screen Show (4:3)</PresentationFormat>
  <Paragraphs>266</Paragraphs>
  <Slides>40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Times</vt:lpstr>
      <vt:lpstr>Times New Roman</vt:lpstr>
      <vt:lpstr>newbridge_template_aug19</vt:lpstr>
      <vt:lpstr>Photo Editor Photo</vt:lpstr>
      <vt:lpstr>Coaches Pre Season Meeting</vt:lpstr>
      <vt:lpstr>Agenda</vt:lpstr>
      <vt:lpstr>New Features </vt:lpstr>
      <vt:lpstr>PowerPoint Presentation</vt:lpstr>
      <vt:lpstr>Uniforms</vt:lpstr>
      <vt:lpstr>2018 Outdoor Calendar</vt:lpstr>
      <vt:lpstr>Ottawa Fury FC</vt:lpstr>
      <vt:lpstr>Player Registration Process</vt:lpstr>
      <vt:lpstr>Player Registration</vt:lpstr>
      <vt:lpstr>Player Registration</vt:lpstr>
      <vt:lpstr>Player Registration</vt:lpstr>
      <vt:lpstr>Player Registration</vt:lpstr>
      <vt:lpstr>Player Registration</vt:lpstr>
      <vt:lpstr>Player Registration</vt:lpstr>
      <vt:lpstr>Player Registration</vt:lpstr>
      <vt:lpstr>Player Identification Cards</vt:lpstr>
      <vt:lpstr>How to Apply for an EODSA Player Card</vt:lpstr>
      <vt:lpstr>How to Apply for an EODSA Player Card</vt:lpstr>
      <vt:lpstr>How to Apply for an EODSA Player Card</vt:lpstr>
      <vt:lpstr>How to Apply for an EODSA Player Card</vt:lpstr>
      <vt:lpstr>How to Apply for an EODSA Player Card</vt:lpstr>
      <vt:lpstr>How to Apply for an EODSA Player Card</vt:lpstr>
      <vt:lpstr>How to Apply for an EODSA Player Card</vt:lpstr>
      <vt:lpstr>How to Apply for an EODSA Player Card</vt:lpstr>
      <vt:lpstr>Player Eligibility</vt:lpstr>
      <vt:lpstr>Player Eligibility Women’s Division</vt:lpstr>
      <vt:lpstr>Promotion &amp; Relegation for 2018</vt:lpstr>
      <vt:lpstr>Rule Proposal – Playing for 2 teams</vt:lpstr>
      <vt:lpstr>Cups</vt:lpstr>
      <vt:lpstr>NCISL Game Process</vt:lpstr>
      <vt:lpstr>Player Card Inspections</vt:lpstr>
      <vt:lpstr>NCISL Player Card App</vt:lpstr>
      <vt:lpstr>Discipline Process</vt:lpstr>
      <vt:lpstr>Discipline by hearing</vt:lpstr>
      <vt:lpstr>Discipline by review</vt:lpstr>
      <vt:lpstr>About Discipline Index</vt:lpstr>
      <vt:lpstr>How to determine your Discipline Index?</vt:lpstr>
      <vt:lpstr>Discipline Index </vt:lpstr>
      <vt:lpstr>Referee Complaints </vt:lpstr>
      <vt:lpstr>Further information</vt:lpstr>
    </vt:vector>
  </TitlesOfParts>
  <Company>Newbridge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Competitive Youth Soccer in Eastern Ontario</dc:title>
  <dc:creator>timb</dc:creator>
  <cp:lastModifiedBy>Dawn Dinsdale</cp:lastModifiedBy>
  <cp:revision>323</cp:revision>
  <cp:lastPrinted>2002-11-05T13:32:44Z</cp:lastPrinted>
  <dcterms:created xsi:type="dcterms:W3CDTF">2003-05-26T02:39:54Z</dcterms:created>
  <dcterms:modified xsi:type="dcterms:W3CDTF">2018-05-02T15:54:44Z</dcterms:modified>
</cp:coreProperties>
</file>